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EB Garamond Medium"/>
      <p:regular r:id="rId32"/>
      <p:bold r:id="rId33"/>
      <p:italic r:id="rId34"/>
      <p:boldItalic r:id="rId35"/>
    </p:embeddedFont>
    <p:embeddedFont>
      <p:font typeface="EB Garamond SemiBold"/>
      <p:regular r:id="rId36"/>
      <p:bold r:id="rId37"/>
      <p:italic r:id="rId38"/>
      <p:boldItalic r:id="rId39"/>
    </p:embeddedFont>
    <p:embeddedFont>
      <p:font typeface="Maven Pro"/>
      <p:regular r:id="rId40"/>
      <p:bold r:id="rId41"/>
    </p:embeddedFont>
    <p:embeddedFont>
      <p:font typeface="EB Garamond"/>
      <p:regular r:id="rId42"/>
      <p:bold r:id="rId43"/>
      <p:italic r:id="rId44"/>
      <p:boldItalic r:id="rId45"/>
    </p:embeddedFont>
    <p:embeddedFont>
      <p:font typeface="EB Garamond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5.xml"/><Relationship Id="rId42" Type="http://schemas.openxmlformats.org/officeDocument/2006/relationships/font" Target="fonts/EBGaramond-regular.fntdata"/><Relationship Id="rId41" Type="http://schemas.openxmlformats.org/officeDocument/2006/relationships/font" Target="fonts/MavenPro-bold.fntdata"/><Relationship Id="rId22" Type="http://schemas.openxmlformats.org/officeDocument/2006/relationships/slide" Target="slides/slide17.xml"/><Relationship Id="rId44" Type="http://schemas.openxmlformats.org/officeDocument/2006/relationships/font" Target="fonts/EBGaramond-italic.fntdata"/><Relationship Id="rId21" Type="http://schemas.openxmlformats.org/officeDocument/2006/relationships/slide" Target="slides/slide16.xml"/><Relationship Id="rId43" Type="http://schemas.openxmlformats.org/officeDocument/2006/relationships/font" Target="fonts/EBGaramond-bold.fntdata"/><Relationship Id="rId24" Type="http://schemas.openxmlformats.org/officeDocument/2006/relationships/slide" Target="slides/slide19.xml"/><Relationship Id="rId46" Type="http://schemas.openxmlformats.org/officeDocument/2006/relationships/font" Target="fonts/EBGaramondExtraBold-bold.fntdata"/><Relationship Id="rId23" Type="http://schemas.openxmlformats.org/officeDocument/2006/relationships/slide" Target="slides/slide18.xml"/><Relationship Id="rId45" Type="http://schemas.openxmlformats.org/officeDocument/2006/relationships/font" Target="fonts/EB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EBGaramondExtraBold-boldItalic.fntdata"/><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EBGaramondMedium-bold.fntdata"/><Relationship Id="rId10" Type="http://schemas.openxmlformats.org/officeDocument/2006/relationships/slide" Target="slides/slide5.xml"/><Relationship Id="rId32" Type="http://schemas.openxmlformats.org/officeDocument/2006/relationships/font" Target="fonts/EBGaramondMedium-regular.fntdata"/><Relationship Id="rId13" Type="http://schemas.openxmlformats.org/officeDocument/2006/relationships/slide" Target="slides/slide8.xml"/><Relationship Id="rId35" Type="http://schemas.openxmlformats.org/officeDocument/2006/relationships/font" Target="fonts/EBGaramondMedium-boldItalic.fntdata"/><Relationship Id="rId12" Type="http://schemas.openxmlformats.org/officeDocument/2006/relationships/slide" Target="slides/slide7.xml"/><Relationship Id="rId34" Type="http://schemas.openxmlformats.org/officeDocument/2006/relationships/font" Target="fonts/EBGaramondMedium-italic.fntdata"/><Relationship Id="rId15" Type="http://schemas.openxmlformats.org/officeDocument/2006/relationships/slide" Target="slides/slide10.xml"/><Relationship Id="rId37" Type="http://schemas.openxmlformats.org/officeDocument/2006/relationships/font" Target="fonts/EBGaramondSemiBold-bold.fntdata"/><Relationship Id="rId14" Type="http://schemas.openxmlformats.org/officeDocument/2006/relationships/slide" Target="slides/slide9.xml"/><Relationship Id="rId36" Type="http://schemas.openxmlformats.org/officeDocument/2006/relationships/font" Target="fonts/EBGaramondSemiBold-regular.fntdata"/><Relationship Id="rId17" Type="http://schemas.openxmlformats.org/officeDocument/2006/relationships/slide" Target="slides/slide12.xml"/><Relationship Id="rId39" Type="http://schemas.openxmlformats.org/officeDocument/2006/relationships/font" Target="fonts/EBGaramondSemiBold-boldItalic.fntdata"/><Relationship Id="rId16" Type="http://schemas.openxmlformats.org/officeDocument/2006/relationships/slide" Target="slides/slide11.xml"/><Relationship Id="rId38" Type="http://schemas.openxmlformats.org/officeDocument/2006/relationships/font" Target="fonts/EBGaramond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9368fd15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9368fd15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9368fd15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d9368fd15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9368fd15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d9368fd15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9368fd15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9368fd15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9368fd15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9368fd15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9368fd15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9368fd15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9368fd15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9368fd15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9368fd15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9368fd15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9368fd15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9368fd15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d9368fd15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d9368fd15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9368fd15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9368fd15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9368fd15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9368fd15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9368fd15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9368fd15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9368fd15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9368fd15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9368fd15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9368fd15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9368fd15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9368fd15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9368fd15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9368fd15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9368fd15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9368fd15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9368fd15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9368fd15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9368fd1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9368fd1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9368fd15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9368fd15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896525" y="1649175"/>
            <a:ext cx="5209800" cy="20520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rPr b="0" lang="en-GB" sz="1350" u="sng">
                <a:solidFill>
                  <a:srgbClr val="000000"/>
                </a:solidFill>
                <a:latin typeface="Arial"/>
                <a:ea typeface="Arial"/>
                <a:cs typeface="Arial"/>
                <a:sym typeface="Arial"/>
              </a:rPr>
              <a:t> </a:t>
            </a:r>
            <a:endParaRPr b="0" sz="1350" u="sng">
              <a:solidFill>
                <a:srgbClr val="000000"/>
              </a:solidFill>
              <a:latin typeface="Arial"/>
              <a:ea typeface="Arial"/>
              <a:cs typeface="Arial"/>
              <a:sym typeface="Arial"/>
            </a:endParaRPr>
          </a:p>
          <a:p>
            <a:pPr indent="0" lvl="0" marL="0" rtl="0" algn="ctr">
              <a:spcBef>
                <a:spcPts val="400"/>
              </a:spcBef>
              <a:spcAft>
                <a:spcPts val="0"/>
              </a:spcAft>
              <a:buNone/>
            </a:pPr>
            <a:r>
              <a:rPr b="0" lang="en-GB" sz="4044">
                <a:latin typeface="EB Garamond ExtraBold"/>
                <a:ea typeface="EB Garamond ExtraBold"/>
                <a:cs typeface="EB Garamond ExtraBold"/>
                <a:sym typeface="EB Garamond ExtraBold"/>
              </a:rPr>
              <a:t>Revitalizing DFI Retail Group's Supermarket Performance in Singapore</a:t>
            </a:r>
            <a:endParaRPr b="0" sz="4044">
              <a:latin typeface="EB Garamond ExtraBold"/>
              <a:ea typeface="EB Garamond ExtraBold"/>
              <a:cs typeface="EB Garamond ExtraBold"/>
              <a:sym typeface="EB Garamond ExtraBold"/>
            </a:endParaRPr>
          </a:p>
          <a:p>
            <a:pPr indent="0" lvl="0" marL="0" rtl="0" algn="l">
              <a:spcBef>
                <a:spcPts val="0"/>
              </a:spcBef>
              <a:spcAft>
                <a:spcPts val="0"/>
              </a:spcAft>
              <a:buNone/>
            </a:pPr>
            <a:r>
              <a:t/>
            </a:r>
            <a:endParaRPr sz="4100">
              <a:latin typeface="EB Garamond"/>
              <a:ea typeface="EB Garamond"/>
              <a:cs typeface="EB Garamond"/>
              <a:sym typeface="EB Garamond"/>
            </a:endParaRPr>
          </a:p>
          <a:p>
            <a:pPr indent="0" lvl="0" marL="0" rtl="0" algn="ctr">
              <a:spcBef>
                <a:spcPts val="0"/>
              </a:spcBef>
              <a:spcAft>
                <a:spcPts val="0"/>
              </a:spcAft>
              <a:buNone/>
            </a:pPr>
            <a:r>
              <a:rPr lang="en-GB">
                <a:latin typeface="EB Garamond"/>
                <a:ea typeface="EB Garamond"/>
                <a:cs typeface="EB Garamond"/>
                <a:sym typeface="EB Garamond"/>
              </a:rPr>
              <a:t>BUAN-665-DO</a:t>
            </a:r>
            <a:endParaRPr sz="2300">
              <a:solidFill>
                <a:srgbClr val="262626"/>
              </a:solidFill>
              <a:highlight>
                <a:srgbClr val="FFFFFF"/>
              </a:highlight>
              <a:latin typeface="EB Garamond"/>
              <a:ea typeface="EB Garamond"/>
              <a:cs typeface="EB Garamond"/>
              <a:sym typeface="EB Garamond"/>
            </a:endParaRPr>
          </a:p>
          <a:p>
            <a:pPr indent="0" lvl="0" marL="0" rtl="0" algn="ctr">
              <a:spcBef>
                <a:spcPts val="0"/>
              </a:spcBef>
              <a:spcAft>
                <a:spcPts val="0"/>
              </a:spcAft>
              <a:buNone/>
            </a:pPr>
            <a:r>
              <a:t/>
            </a:r>
            <a:endParaRPr sz="41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1325625" y="3890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Medium"/>
                <a:ea typeface="EB Garamond Medium"/>
                <a:cs typeface="EB Garamond Medium"/>
                <a:sym typeface="EB Garamond Medium"/>
              </a:rPr>
              <a:t>Age Distribution vs Gender </a:t>
            </a:r>
            <a:endParaRPr b="0">
              <a:latin typeface="EB Garamond Medium"/>
              <a:ea typeface="EB Garamond Medium"/>
              <a:cs typeface="EB Garamond Medium"/>
              <a:sym typeface="EB Garamond Medium"/>
            </a:endParaRPr>
          </a:p>
        </p:txBody>
      </p:sp>
      <p:sp>
        <p:nvSpPr>
          <p:cNvPr id="338" name="Google Shape;338;p22"/>
          <p:cNvSpPr txBox="1"/>
          <p:nvPr>
            <p:ph idx="1" type="body"/>
          </p:nvPr>
        </p:nvSpPr>
        <p:spPr>
          <a:xfrm>
            <a:off x="5791200" y="3163525"/>
            <a:ext cx="3181800" cy="1741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a:latin typeface="EB Garamond Medium"/>
                <a:ea typeface="EB Garamond Medium"/>
                <a:cs typeface="EB Garamond Medium"/>
                <a:sym typeface="EB Garamond Medium"/>
              </a:rPr>
              <a:t>For Giant, the predominant age groups are 33–46 for males (average 40.90) and 42–50 for females (average 46.71), while for Cold Storage they are 33–37 for males (average 34.31) and 49–54 for females (average 44.34). This shows that in both brands, female customers tend to be older than male customers, though overall, Cold Storage attracts a younger customer base compared to Giant.</a:t>
            </a:r>
            <a:endParaRPr>
              <a:latin typeface="EB Garamond Medium"/>
              <a:ea typeface="EB Garamond Medium"/>
              <a:cs typeface="EB Garamond Medium"/>
              <a:sym typeface="EB Garamond Medium"/>
            </a:endParaRPr>
          </a:p>
        </p:txBody>
      </p:sp>
      <p:pic>
        <p:nvPicPr>
          <p:cNvPr id="339" name="Google Shape;339;p22"/>
          <p:cNvPicPr preferRelativeResize="0"/>
          <p:nvPr/>
        </p:nvPicPr>
        <p:blipFill>
          <a:blip r:embed="rId3">
            <a:alphaModFix/>
          </a:blip>
          <a:stretch>
            <a:fillRect/>
          </a:stretch>
        </p:blipFill>
        <p:spPr>
          <a:xfrm>
            <a:off x="1325625" y="990150"/>
            <a:ext cx="7277102" cy="1129950"/>
          </a:xfrm>
          <a:prstGeom prst="rect">
            <a:avLst/>
          </a:prstGeom>
          <a:noFill/>
          <a:ln>
            <a:noFill/>
          </a:ln>
        </p:spPr>
      </p:pic>
      <p:sp>
        <p:nvSpPr>
          <p:cNvPr id="340" name="Google Shape;340;p22"/>
          <p:cNvSpPr txBox="1"/>
          <p:nvPr/>
        </p:nvSpPr>
        <p:spPr>
          <a:xfrm>
            <a:off x="800625" y="1385775"/>
            <a:ext cx="66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EB Garamond"/>
                <a:ea typeface="EB Garamond"/>
                <a:cs typeface="EB Garamond"/>
                <a:sym typeface="EB Garamond"/>
              </a:rPr>
              <a:t>Giant</a:t>
            </a:r>
            <a:endParaRPr sz="1000">
              <a:solidFill>
                <a:schemeClr val="dk2"/>
              </a:solidFill>
              <a:latin typeface="EB Garamond"/>
              <a:ea typeface="EB Garamond"/>
              <a:cs typeface="EB Garamond"/>
              <a:sym typeface="EB Garamond"/>
            </a:endParaRPr>
          </a:p>
        </p:txBody>
      </p:sp>
      <p:pic>
        <p:nvPicPr>
          <p:cNvPr id="341" name="Google Shape;341;p22"/>
          <p:cNvPicPr preferRelativeResize="0"/>
          <p:nvPr/>
        </p:nvPicPr>
        <p:blipFill rotWithShape="1">
          <a:blip r:embed="rId4">
            <a:alphaModFix/>
          </a:blip>
          <a:srcRect b="0" l="793" r="0" t="0"/>
          <a:stretch/>
        </p:blipFill>
        <p:spPr>
          <a:xfrm>
            <a:off x="1325625" y="2000100"/>
            <a:ext cx="7277102" cy="999300"/>
          </a:xfrm>
          <a:prstGeom prst="rect">
            <a:avLst/>
          </a:prstGeom>
          <a:noFill/>
          <a:ln>
            <a:noFill/>
          </a:ln>
        </p:spPr>
      </p:pic>
      <p:sp>
        <p:nvSpPr>
          <p:cNvPr id="342" name="Google Shape;342;p22"/>
          <p:cNvSpPr txBox="1"/>
          <p:nvPr/>
        </p:nvSpPr>
        <p:spPr>
          <a:xfrm>
            <a:off x="800625" y="2148688"/>
            <a:ext cx="80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EB Garamond"/>
                <a:ea typeface="EB Garamond"/>
                <a:cs typeface="EB Garamond"/>
                <a:sym typeface="EB Garamond"/>
              </a:rPr>
              <a:t>Cold Storage</a:t>
            </a:r>
            <a:endParaRPr sz="1000">
              <a:solidFill>
                <a:schemeClr val="dk2"/>
              </a:solidFill>
              <a:latin typeface="EB Garamond"/>
              <a:ea typeface="EB Garamond"/>
              <a:cs typeface="EB Garamond"/>
              <a:sym typeface="EB Garamond"/>
            </a:endParaRPr>
          </a:p>
        </p:txBody>
      </p:sp>
      <p:pic>
        <p:nvPicPr>
          <p:cNvPr id="343" name="Google Shape;343;p22"/>
          <p:cNvPicPr preferRelativeResize="0"/>
          <p:nvPr/>
        </p:nvPicPr>
        <p:blipFill>
          <a:blip r:embed="rId5">
            <a:alphaModFix/>
          </a:blip>
          <a:stretch>
            <a:fillRect/>
          </a:stretch>
        </p:blipFill>
        <p:spPr>
          <a:xfrm>
            <a:off x="285750" y="3401675"/>
            <a:ext cx="5295898" cy="112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txBox="1"/>
          <p:nvPr>
            <p:ph type="title"/>
          </p:nvPr>
        </p:nvSpPr>
        <p:spPr>
          <a:xfrm>
            <a:off x="1303800" y="665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Customer Profile - Cold Storage</a:t>
            </a:r>
            <a:endParaRPr b="0">
              <a:latin typeface="EB Garamond SemiBold"/>
              <a:ea typeface="EB Garamond SemiBold"/>
              <a:cs typeface="EB Garamond SemiBold"/>
              <a:sym typeface="EB Garamond SemiBold"/>
            </a:endParaRPr>
          </a:p>
        </p:txBody>
      </p:sp>
      <p:sp>
        <p:nvSpPr>
          <p:cNvPr id="349" name="Google Shape;349;p23"/>
          <p:cNvSpPr txBox="1"/>
          <p:nvPr>
            <p:ph idx="1" type="body"/>
          </p:nvPr>
        </p:nvSpPr>
        <p:spPr>
          <a:xfrm>
            <a:off x="4391100" y="1513800"/>
            <a:ext cx="4114800" cy="327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a:latin typeface="EB Garamond"/>
                <a:ea typeface="EB Garamond"/>
                <a:cs typeface="EB Garamond"/>
                <a:sym typeface="EB Garamond"/>
              </a:rPr>
              <a:t>Housing:</a:t>
            </a:r>
            <a:r>
              <a:rPr lang="en-GB">
                <a:latin typeface="EB Garamond Medium"/>
                <a:ea typeface="EB Garamond Medium"/>
                <a:cs typeface="EB Garamond Medium"/>
                <a:sym typeface="EB Garamond Medium"/>
              </a:rPr>
              <a:t> The majority of customers, with the exception of one, own a minimum of a 3-room house. This suggests a customer base with a stable living situation and likely a middle-class demographic. Homeownership, especially with 3-room houses, is typically associated with a certain level of financial security.</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b="1" lang="en-GB">
                <a:latin typeface="EB Garamond"/>
                <a:ea typeface="EB Garamond"/>
                <a:cs typeface="EB Garamond"/>
                <a:sym typeface="EB Garamond"/>
              </a:rPr>
              <a:t>Income:</a:t>
            </a:r>
            <a:r>
              <a:rPr lang="en-GB">
                <a:latin typeface="EB Garamond Medium"/>
                <a:ea typeface="EB Garamond Medium"/>
                <a:cs typeface="EB Garamond Medium"/>
                <a:sym typeface="EB Garamond Medium"/>
              </a:rPr>
              <a:t> The most common income range is between SGD 6,000 and 8,000, indicating that the majority of customers fall within the middle-income group. This aligns with the demographic that typically shops at both Cold Storage and Giant, as they often prioritize quality, but may be mindful of pricing.</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b="1" lang="en-GB">
                <a:latin typeface="EB Garamond"/>
                <a:ea typeface="EB Garamond"/>
                <a:cs typeface="EB Garamond"/>
                <a:sym typeface="EB Garamond"/>
              </a:rPr>
              <a:t>Income Distribution: </a:t>
            </a:r>
            <a:r>
              <a:rPr lang="en-GB">
                <a:latin typeface="EB Garamond Medium"/>
                <a:ea typeface="EB Garamond Medium"/>
                <a:cs typeface="EB Garamond Medium"/>
                <a:sym typeface="EB Garamond Medium"/>
              </a:rPr>
              <a:t>No customers earn above SGD 20,000, which suggests that the customer base does not include high-income earners or individuals with luxury spending power. This supports the idea that both brands cater more to middle to upper-middle-class consum</a:t>
            </a:r>
            <a:r>
              <a:rPr lang="en-GB">
                <a:latin typeface="EB Garamond Medium"/>
                <a:ea typeface="EB Garamond Medium"/>
                <a:cs typeface="EB Garamond Medium"/>
                <a:sym typeface="EB Garamond Medium"/>
              </a:rPr>
              <a:t>e</a:t>
            </a:r>
            <a:endParaRPr>
              <a:latin typeface="EB Garamond Medium"/>
              <a:ea typeface="EB Garamond Medium"/>
              <a:cs typeface="EB Garamond Medium"/>
              <a:sym typeface="EB Garamond Medium"/>
            </a:endParaRPr>
          </a:p>
        </p:txBody>
      </p:sp>
      <p:pic>
        <p:nvPicPr>
          <p:cNvPr id="350" name="Google Shape;350;p23"/>
          <p:cNvPicPr preferRelativeResize="0"/>
          <p:nvPr/>
        </p:nvPicPr>
        <p:blipFill>
          <a:blip r:embed="rId3">
            <a:alphaModFix/>
          </a:blip>
          <a:stretch>
            <a:fillRect/>
          </a:stretch>
        </p:blipFill>
        <p:spPr>
          <a:xfrm>
            <a:off x="361950" y="1797692"/>
            <a:ext cx="3943199" cy="22565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title"/>
          </p:nvPr>
        </p:nvSpPr>
        <p:spPr>
          <a:xfrm>
            <a:off x="1303800" y="665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Customer Profile - Giant</a:t>
            </a:r>
            <a:endParaRPr b="0">
              <a:latin typeface="EB Garamond SemiBold"/>
              <a:ea typeface="EB Garamond SemiBold"/>
              <a:cs typeface="EB Garamond SemiBold"/>
              <a:sym typeface="EB Garamond SemiBold"/>
            </a:endParaRPr>
          </a:p>
        </p:txBody>
      </p:sp>
      <p:sp>
        <p:nvSpPr>
          <p:cNvPr id="356" name="Google Shape;356;p24"/>
          <p:cNvSpPr txBox="1"/>
          <p:nvPr>
            <p:ph idx="1" type="body"/>
          </p:nvPr>
        </p:nvSpPr>
        <p:spPr>
          <a:xfrm>
            <a:off x="4391100" y="1513800"/>
            <a:ext cx="4114800" cy="32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EB Garamond"/>
                <a:ea typeface="EB Garamond"/>
                <a:cs typeface="EB Garamond"/>
                <a:sym typeface="EB Garamond"/>
              </a:rPr>
              <a:t>Income:</a:t>
            </a:r>
            <a:r>
              <a:rPr lang="en-GB">
                <a:latin typeface="EB Garamond Medium"/>
                <a:ea typeface="EB Garamond Medium"/>
                <a:cs typeface="EB Garamond Medium"/>
                <a:sym typeface="EB Garamond Medium"/>
              </a:rPr>
              <a:t> The most common income range is between SGD 4,000 and 10,000, indicating that the majority of customers fall within the middle-income group. This aligns with the demographic that typically shops at both Cold Storage and Giant, as they often prioritize quality, but may be mindful of pricing.</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b="1" lang="en-GB">
                <a:latin typeface="EB Garamond"/>
                <a:ea typeface="EB Garamond"/>
                <a:cs typeface="EB Garamond"/>
                <a:sym typeface="EB Garamond"/>
              </a:rPr>
              <a:t>Income Distribution: </a:t>
            </a:r>
            <a:r>
              <a:rPr lang="en-GB">
                <a:latin typeface="EB Garamond Medium"/>
                <a:ea typeface="EB Garamond Medium"/>
                <a:cs typeface="EB Garamond Medium"/>
                <a:sym typeface="EB Garamond Medium"/>
              </a:rPr>
              <a:t>No customers earn above SGD 20,000, which suggests that the customer base does not include high-income earners or individuals with luxury spending power. This supports the idea that both brands cater more to middle to upper-middle-class consume</a:t>
            </a:r>
            <a:endParaRPr>
              <a:latin typeface="EB Garamond Medium"/>
              <a:ea typeface="EB Garamond Medium"/>
              <a:cs typeface="EB Garamond Medium"/>
              <a:sym typeface="EB Garamond Medium"/>
            </a:endParaRPr>
          </a:p>
        </p:txBody>
      </p:sp>
      <p:pic>
        <p:nvPicPr>
          <p:cNvPr id="357" name="Google Shape;357;p24"/>
          <p:cNvPicPr preferRelativeResize="0"/>
          <p:nvPr/>
        </p:nvPicPr>
        <p:blipFill>
          <a:blip r:embed="rId3">
            <a:alphaModFix/>
          </a:blip>
          <a:stretch>
            <a:fillRect/>
          </a:stretch>
        </p:blipFill>
        <p:spPr>
          <a:xfrm>
            <a:off x="209550" y="1581088"/>
            <a:ext cx="4086299" cy="31426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COMPETITOR ANALYSIS</a:t>
            </a:r>
            <a:endParaRPr>
              <a:latin typeface="EB Garamond"/>
              <a:ea typeface="EB Garamond"/>
              <a:cs typeface="EB Garamond"/>
              <a:sym typeface="EB Garamond"/>
            </a:endParaRPr>
          </a:p>
        </p:txBody>
      </p:sp>
      <p:sp>
        <p:nvSpPr>
          <p:cNvPr id="363" name="Google Shape;363;p25"/>
          <p:cNvSpPr txBox="1"/>
          <p:nvPr>
            <p:ph idx="1" type="body"/>
          </p:nvPr>
        </p:nvSpPr>
        <p:spPr>
          <a:xfrm>
            <a:off x="3825275" y="1162050"/>
            <a:ext cx="5033100" cy="352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The dataset includes six supermarket variables: Prime Mart, Cold Storage, Giant, None, NTUC FairPrice, and Sheng Siong. Among these, only Cold Storage and Giant belong to Dairy Farm Group (DFI), while NTUC FairPrice and Sheng Siong are competitors.</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The market share distribution shows NTUC FairPrice dominating with 88.20%, followed by Sheng Siong (3.82%), "None" (4.53%), Giant (2.28%), Cold Storage (1.14%), and Prime Mart (0.03%). We will be ignoring “None” and “Prime Mart” for now.</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This suggests two possible interpretations:</a:t>
            </a:r>
            <a:endParaRPr>
              <a:latin typeface="EB Garamond Medium"/>
              <a:ea typeface="EB Garamond Medium"/>
              <a:cs typeface="EB Garamond Medium"/>
              <a:sym typeface="EB Garamond Medium"/>
            </a:endParaRPr>
          </a:p>
          <a:p>
            <a:pPr indent="-298767" lvl="0" marL="457200" rtl="0" algn="l">
              <a:spcBef>
                <a:spcPts val="1200"/>
              </a:spcBef>
              <a:spcAft>
                <a:spcPts val="0"/>
              </a:spcAft>
              <a:buSzPct val="100000"/>
              <a:buFont typeface="EB Garamond Medium"/>
              <a:buAutoNum type="arabicPeriod"/>
            </a:pPr>
            <a:r>
              <a:rPr lang="en-GB">
                <a:latin typeface="EB Garamond Medium"/>
                <a:ea typeface="EB Garamond Medium"/>
                <a:cs typeface="EB Garamond Medium"/>
                <a:sym typeface="EB Garamond Medium"/>
              </a:rPr>
              <a:t>A Skewed Dataset – The overwhelming dominance of NTUC FairPrice could indicate an imbalance in sampling, meaning the dataset may not be fully representative of the entire market.</a:t>
            </a:r>
            <a:endParaRPr>
              <a:latin typeface="EB Garamond Medium"/>
              <a:ea typeface="EB Garamond Medium"/>
              <a:cs typeface="EB Garamond Medium"/>
              <a:sym typeface="EB Garamond Medium"/>
            </a:endParaRPr>
          </a:p>
          <a:p>
            <a:pPr indent="-298767"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Market Reality – Alternatively, NTUC FairPrice may genuinely be the most popular supermarket, holding a near-monopoly in Singapore’s grocery sector.</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Strategic Implication for DFI</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lang="en-GB">
                <a:latin typeface="EB Garamond Medium"/>
                <a:ea typeface="EB Garamond Medium"/>
                <a:cs typeface="EB Garamond Medium"/>
                <a:sym typeface="EB Garamond Medium"/>
              </a:rPr>
              <a:t>Since NTUC FairPrice is the clear market leader, Dairy Farm Group should target the 6k–8k income segment and focus on differentiation strategies (e.g., premium offerings for Cold Storage or affordability for Giant) to compete effectively</a:t>
            </a:r>
            <a:endParaRPr>
              <a:latin typeface="EB Garamond Medium"/>
              <a:ea typeface="EB Garamond Medium"/>
              <a:cs typeface="EB Garamond Medium"/>
              <a:sym typeface="EB Garamond Medium"/>
            </a:endParaRPr>
          </a:p>
        </p:txBody>
      </p:sp>
      <p:pic>
        <p:nvPicPr>
          <p:cNvPr id="364" name="Google Shape;364;p25"/>
          <p:cNvPicPr preferRelativeResize="0"/>
          <p:nvPr/>
        </p:nvPicPr>
        <p:blipFill>
          <a:blip r:embed="rId3">
            <a:alphaModFix/>
          </a:blip>
          <a:stretch>
            <a:fillRect/>
          </a:stretch>
        </p:blipFill>
        <p:spPr>
          <a:xfrm>
            <a:off x="200025" y="2057400"/>
            <a:ext cx="1388101" cy="2047874"/>
          </a:xfrm>
          <a:prstGeom prst="rect">
            <a:avLst/>
          </a:prstGeom>
          <a:noFill/>
          <a:ln>
            <a:noFill/>
          </a:ln>
        </p:spPr>
      </p:pic>
      <p:pic>
        <p:nvPicPr>
          <p:cNvPr id="365" name="Google Shape;365;p25"/>
          <p:cNvPicPr preferRelativeResize="0"/>
          <p:nvPr/>
        </p:nvPicPr>
        <p:blipFill>
          <a:blip r:embed="rId4">
            <a:alphaModFix/>
          </a:blip>
          <a:stretch>
            <a:fillRect/>
          </a:stretch>
        </p:blipFill>
        <p:spPr>
          <a:xfrm>
            <a:off x="1588124" y="1914912"/>
            <a:ext cx="2237149" cy="2332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idx="1" type="body"/>
          </p:nvPr>
        </p:nvSpPr>
        <p:spPr>
          <a:xfrm>
            <a:off x="3409950" y="1455000"/>
            <a:ext cx="5496000" cy="3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EB Garamond Medium"/>
                <a:ea typeface="EB Garamond Medium"/>
                <a:cs typeface="EB Garamond Medium"/>
                <a:sym typeface="EB Garamond Medium"/>
              </a:rPr>
              <a:t>Sheng Siong</a:t>
            </a:r>
            <a:endParaRPr sz="1100">
              <a:latin typeface="EB Garamond Medium"/>
              <a:ea typeface="EB Garamond Medium"/>
              <a:cs typeface="EB Garamond Medium"/>
              <a:sym typeface="EB Garamond Medium"/>
            </a:endParaRPr>
          </a:p>
          <a:p>
            <a:pPr indent="-298450" lvl="0" marL="457200" rtl="0" algn="l">
              <a:spcBef>
                <a:spcPts val="1200"/>
              </a:spcBef>
              <a:spcAft>
                <a:spcPts val="0"/>
              </a:spcAft>
              <a:buSzPts val="1100"/>
              <a:buFont typeface="EB Garamond Medium"/>
              <a:buChar char="●"/>
            </a:pPr>
            <a:r>
              <a:rPr lang="en-GB" sz="1100">
                <a:latin typeface="EB Garamond Medium"/>
                <a:ea typeface="EB Garamond Medium"/>
                <a:cs typeface="EB Garamond Medium"/>
                <a:sym typeface="EB Garamond Medium"/>
              </a:rPr>
              <a:t>Male customers: Primarily concentrated in the SGD 8k–15k range, with a minimum percentage of 7.28% in the 10k–15k bracket.</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Female customers: More concentrated in the SGD 6k–10k range, with a minimum percentage of 9.27% in the 6k–8k bracket.</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A notable 10.60% of male respondents selected "Do Not Know" for income, which may indicate uncertainty or non-disclosure.</a:t>
            </a:r>
            <a:endParaRPr sz="1100">
              <a:latin typeface="EB Garamond Medium"/>
              <a:ea typeface="EB Garamond Medium"/>
              <a:cs typeface="EB Garamond Medium"/>
              <a:sym typeface="EB Garamond Medium"/>
            </a:endParaRPr>
          </a:p>
          <a:p>
            <a:pPr indent="0" lvl="0" marL="0" rtl="0" algn="l">
              <a:spcBef>
                <a:spcPts val="1200"/>
              </a:spcBef>
              <a:spcAft>
                <a:spcPts val="0"/>
              </a:spcAft>
              <a:buNone/>
            </a:pPr>
            <a:r>
              <a:rPr lang="en-GB" sz="1100">
                <a:latin typeface="EB Garamond Medium"/>
                <a:ea typeface="EB Garamond Medium"/>
                <a:cs typeface="EB Garamond Medium"/>
                <a:sym typeface="EB Garamond Medium"/>
              </a:rPr>
              <a:t>NTUC FairPrice</a:t>
            </a:r>
            <a:endParaRPr sz="1100">
              <a:latin typeface="EB Garamond Medium"/>
              <a:ea typeface="EB Garamond Medium"/>
              <a:cs typeface="EB Garamond Medium"/>
              <a:sym typeface="EB Garamond Medium"/>
            </a:endParaRPr>
          </a:p>
          <a:p>
            <a:pPr indent="-298450" lvl="0" marL="457200" rtl="0" algn="l">
              <a:spcBef>
                <a:spcPts val="1200"/>
              </a:spcBef>
              <a:spcAft>
                <a:spcPts val="0"/>
              </a:spcAft>
              <a:buSzPts val="1100"/>
              <a:buFont typeface="EB Garamond Medium"/>
              <a:buChar char="●"/>
            </a:pPr>
            <a:r>
              <a:rPr lang="en-GB" sz="1100">
                <a:latin typeface="EB Garamond Medium"/>
                <a:ea typeface="EB Garamond Medium"/>
                <a:cs typeface="EB Garamond Medium"/>
                <a:sym typeface="EB Garamond Medium"/>
              </a:rPr>
              <a:t>Female customers are primarily concentrated between SGD 4k–8k, with each segment accounting for approximately 7% of the total female customer base.</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The overall female income distribution is spread out, with the minimum percentage being 8%.</a:t>
            </a:r>
            <a:endParaRPr sz="1100">
              <a:latin typeface="EB Garamond Medium"/>
              <a:ea typeface="EB Garamond Medium"/>
              <a:cs typeface="EB Garamond Medium"/>
              <a:sym typeface="EB Garamond Medium"/>
            </a:endParaRPr>
          </a:p>
          <a:p>
            <a:pPr indent="-298450" lvl="0" marL="457200" rtl="0" algn="l">
              <a:spcBef>
                <a:spcPts val="0"/>
              </a:spcBef>
              <a:spcAft>
                <a:spcPts val="0"/>
              </a:spcAft>
              <a:buSzPts val="1100"/>
              <a:buFont typeface="EB Garamond Medium"/>
              <a:buChar char="●"/>
            </a:pPr>
            <a:r>
              <a:rPr lang="en-GB" sz="1100">
                <a:latin typeface="EB Garamond Medium"/>
                <a:ea typeface="EB Garamond Medium"/>
                <a:cs typeface="EB Garamond Medium"/>
                <a:sym typeface="EB Garamond Medium"/>
              </a:rPr>
              <a:t>Male customers are mostly concentrated in the SGD 4k–10k range, with 4k–8k accounting for over 8% and 8k–10k representing 7.58% of the total male population.</a:t>
            </a:r>
            <a:endParaRPr sz="1100">
              <a:latin typeface="EB Garamond Medium"/>
              <a:ea typeface="EB Garamond Medium"/>
              <a:cs typeface="EB Garamond Medium"/>
              <a:sym typeface="EB Garamond Medium"/>
            </a:endParaRPr>
          </a:p>
          <a:p>
            <a:pPr indent="0" lvl="0" marL="0" rtl="0" algn="l">
              <a:spcBef>
                <a:spcPts val="1200"/>
              </a:spcBef>
              <a:spcAft>
                <a:spcPts val="1200"/>
              </a:spcAft>
              <a:buNone/>
            </a:pPr>
            <a:r>
              <a:t/>
            </a:r>
            <a:endParaRPr sz="1100">
              <a:latin typeface="EB Garamond Medium"/>
              <a:ea typeface="EB Garamond Medium"/>
              <a:cs typeface="EB Garamond Medium"/>
              <a:sym typeface="EB Garamond Medium"/>
            </a:endParaRPr>
          </a:p>
        </p:txBody>
      </p:sp>
      <p:sp>
        <p:nvSpPr>
          <p:cNvPr id="371" name="Google Shape;371;p26"/>
          <p:cNvSpPr txBox="1"/>
          <p:nvPr>
            <p:ph type="title"/>
          </p:nvPr>
        </p:nvSpPr>
        <p:spPr>
          <a:xfrm>
            <a:off x="1332375" y="3033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523"/>
              <a:buFont typeface="Arial"/>
              <a:buNone/>
            </a:pPr>
            <a:r>
              <a:rPr lang="en-GB">
                <a:latin typeface="EB Garamond"/>
                <a:ea typeface="EB Garamond"/>
                <a:cs typeface="EB Garamond"/>
                <a:sym typeface="EB Garamond"/>
              </a:rPr>
              <a:t>Gender vs. Income Insights for Sheng Siong and NTUC Fairprice</a:t>
            </a:r>
            <a:endParaRPr>
              <a:latin typeface="EB Garamond"/>
              <a:ea typeface="EB Garamond"/>
              <a:cs typeface="EB Garamond"/>
              <a:sym typeface="EB Garamond"/>
            </a:endParaRPr>
          </a:p>
          <a:p>
            <a:pPr indent="0" lvl="0" marL="0" rtl="0" algn="l">
              <a:spcBef>
                <a:spcPts val="1200"/>
              </a:spcBef>
              <a:spcAft>
                <a:spcPts val="0"/>
              </a:spcAft>
              <a:buNone/>
            </a:pPr>
            <a:r>
              <a:t/>
            </a:r>
            <a:endParaRPr/>
          </a:p>
        </p:txBody>
      </p:sp>
      <p:pic>
        <p:nvPicPr>
          <p:cNvPr id="372" name="Google Shape;372;p26"/>
          <p:cNvPicPr preferRelativeResize="0"/>
          <p:nvPr/>
        </p:nvPicPr>
        <p:blipFill>
          <a:blip r:embed="rId3">
            <a:alphaModFix/>
          </a:blip>
          <a:stretch>
            <a:fillRect/>
          </a:stretch>
        </p:blipFill>
        <p:spPr>
          <a:xfrm>
            <a:off x="304800" y="1540725"/>
            <a:ext cx="3057523" cy="28785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1303800" y="189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Average Age Distribution vs Income</a:t>
            </a:r>
            <a:endParaRPr>
              <a:latin typeface="EB Garamond"/>
              <a:ea typeface="EB Garamond"/>
              <a:cs typeface="EB Garamond"/>
              <a:sym typeface="EB Garamond"/>
            </a:endParaRPr>
          </a:p>
        </p:txBody>
      </p:sp>
      <p:sp>
        <p:nvSpPr>
          <p:cNvPr id="378" name="Google Shape;378;p27"/>
          <p:cNvSpPr txBox="1"/>
          <p:nvPr>
            <p:ph idx="1" type="body"/>
          </p:nvPr>
        </p:nvSpPr>
        <p:spPr>
          <a:xfrm>
            <a:off x="5220200" y="790575"/>
            <a:ext cx="3590400" cy="4162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Income vs. Age Trends</a:t>
            </a:r>
            <a:endParaRPr>
              <a:latin typeface="EB Garamond Medium"/>
              <a:ea typeface="EB Garamond Medium"/>
              <a:cs typeface="EB Garamond Medium"/>
              <a:sym typeface="EB Garamond Medium"/>
            </a:endParaRPr>
          </a:p>
          <a:p>
            <a:pPr indent="-292576"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Until SGD 10k, Giant has the oldest average customer base.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After SGD 10k, NTUC FairPrice consistently has the oldest average customer base.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has a variable average age, indicating a different customer demographic despite being part of the same conglomerate.</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After SGD 10k, both NTUC FairPrice and Sheng Siong have the oldest average age, which are close to each other.</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remains variable throughout all income brackets.</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Key Observations:</a:t>
            </a:r>
            <a:endParaRPr>
              <a:latin typeface="EB Garamond Medium"/>
              <a:ea typeface="EB Garamond Medium"/>
              <a:cs typeface="EB Garamond Medium"/>
              <a:sym typeface="EB Garamond Medium"/>
            </a:endParaRPr>
          </a:p>
          <a:p>
            <a:pPr indent="-292576"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Giant attracts an older demographic in the lower income brackets, possibly due to affordability and product offerings.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NTUC FairPrice serves older customers in higher income groups, indicating a stronger presence among financially stable households.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Storage's fluctuating age demographic suggests a diverse customer base with varying shopping preferences.</a:t>
            </a:r>
            <a:endParaRPr>
              <a:latin typeface="EB Garamond Medium"/>
              <a:ea typeface="EB Garamond Medium"/>
              <a:cs typeface="EB Garamond Medium"/>
              <a:sym typeface="EB Garamond Medium"/>
            </a:endParaRPr>
          </a:p>
          <a:p>
            <a:pPr indent="-292576"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This insight can help in refining marketing and location strategies for targeted customer engagement.</a:t>
            </a:r>
            <a:endParaRPr>
              <a:latin typeface="EB Garamond Medium"/>
              <a:ea typeface="EB Garamond Medium"/>
              <a:cs typeface="EB Garamond Medium"/>
              <a:sym typeface="EB Garamond Medium"/>
            </a:endParaRPr>
          </a:p>
        </p:txBody>
      </p:sp>
      <p:pic>
        <p:nvPicPr>
          <p:cNvPr id="379" name="Google Shape;379;p27"/>
          <p:cNvPicPr preferRelativeResize="0"/>
          <p:nvPr/>
        </p:nvPicPr>
        <p:blipFill>
          <a:blip r:embed="rId3">
            <a:alphaModFix/>
          </a:blip>
          <a:stretch>
            <a:fillRect/>
          </a:stretch>
        </p:blipFill>
        <p:spPr>
          <a:xfrm>
            <a:off x="180975" y="1467675"/>
            <a:ext cx="4877312" cy="3288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1303800" y="408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In-</a:t>
            </a:r>
            <a:r>
              <a:rPr lang="en-GB">
                <a:latin typeface="EB Garamond"/>
                <a:ea typeface="EB Garamond"/>
                <a:cs typeface="EB Garamond"/>
                <a:sym typeface="EB Garamond"/>
              </a:rPr>
              <a:t>Depth</a:t>
            </a:r>
            <a:r>
              <a:rPr lang="en-GB">
                <a:latin typeface="EB Garamond"/>
                <a:ea typeface="EB Garamond"/>
                <a:cs typeface="EB Garamond"/>
                <a:sym typeface="EB Garamond"/>
              </a:rPr>
              <a:t> Analysis -Cloud Storage</a:t>
            </a:r>
            <a:endParaRPr>
              <a:latin typeface="EB Garamond"/>
              <a:ea typeface="EB Garamond"/>
              <a:cs typeface="EB Garamond"/>
              <a:sym typeface="EB Garamond"/>
            </a:endParaRPr>
          </a:p>
        </p:txBody>
      </p:sp>
      <p:sp>
        <p:nvSpPr>
          <p:cNvPr id="385" name="Google Shape;385;p28"/>
          <p:cNvSpPr txBox="1"/>
          <p:nvPr>
            <p:ph idx="1" type="body"/>
          </p:nvPr>
        </p:nvSpPr>
        <p:spPr>
          <a:xfrm>
            <a:off x="4648200" y="1597875"/>
            <a:ext cx="4162500" cy="30504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Cold Storage has stores in the North and West, but many customers in the West are far from store locations, which might lead them to choose other brands.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Central region has a higher concentration of stores, but it may not align with customer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North-East and East regions have the highest customer density but very few Cold Storage stores, indicating a need for expansion.</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 region has a low customer base, which might be due to the limited number of stores rather than a lack of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Despite fewer stores, the West region has a relatively strong customer base, making it a promising area for further focus and expansion.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latin typeface="EB Garamond Medium"/>
              <a:ea typeface="EB Garamond Medium"/>
              <a:cs typeface="EB Garamond Medium"/>
              <a:sym typeface="EB Garamond Medium"/>
            </a:endParaRPr>
          </a:p>
        </p:txBody>
      </p:sp>
      <p:pic>
        <p:nvPicPr>
          <p:cNvPr id="386" name="Google Shape;386;p28"/>
          <p:cNvPicPr preferRelativeResize="0"/>
          <p:nvPr/>
        </p:nvPicPr>
        <p:blipFill>
          <a:blip r:embed="rId3">
            <a:alphaModFix/>
          </a:blip>
          <a:stretch>
            <a:fillRect/>
          </a:stretch>
        </p:blipFill>
        <p:spPr>
          <a:xfrm>
            <a:off x="752512" y="1521677"/>
            <a:ext cx="3362323" cy="269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303800" y="408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In-Depth Analysis - Giant</a:t>
            </a:r>
            <a:endParaRPr>
              <a:latin typeface="EB Garamond"/>
              <a:ea typeface="EB Garamond"/>
              <a:cs typeface="EB Garamond"/>
              <a:sym typeface="EB Garamond"/>
            </a:endParaRPr>
          </a:p>
        </p:txBody>
      </p:sp>
      <p:sp>
        <p:nvSpPr>
          <p:cNvPr id="392" name="Google Shape;392;p29"/>
          <p:cNvSpPr txBox="1"/>
          <p:nvPr>
            <p:ph idx="1" type="body"/>
          </p:nvPr>
        </p:nvSpPr>
        <p:spPr>
          <a:xfrm>
            <a:off x="4648200" y="1597875"/>
            <a:ext cx="4162500" cy="31836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Incase of Giant though the highest customer base is West Region the number of stores seem to be sparser compare to East and North-East.</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lesser customer base of North and Central  regions might attribute to the least number of storage.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So, focusing on retaining the customers by adding more stores in West, Central regions might  help the Giant increase its customer base.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Also focusing on older customers with average age of 40 for males and 46 for females  with  below the income bracket of less than 10k will be best for the Giant.</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Also capturing the customers who have not been captured by others by promotions and more store locations will be a game changer</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rPr lang="en-GB" sz="1205">
                <a:latin typeface="EB Garamond Medium"/>
                <a:ea typeface="EB Garamond Medium"/>
                <a:cs typeface="EB Garamond Medium"/>
                <a:sym typeface="EB Garamond Medium"/>
              </a:rPr>
              <a:t>	</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latin typeface="EB Garamond Medium"/>
              <a:ea typeface="EB Garamond Medium"/>
              <a:cs typeface="EB Garamond Medium"/>
              <a:sym typeface="EB Garamond Medium"/>
            </a:endParaRPr>
          </a:p>
        </p:txBody>
      </p:sp>
      <p:pic>
        <p:nvPicPr>
          <p:cNvPr id="393" name="Google Shape;393;p29"/>
          <p:cNvPicPr preferRelativeResize="0"/>
          <p:nvPr/>
        </p:nvPicPr>
        <p:blipFill>
          <a:blip r:embed="rId3">
            <a:alphaModFix/>
          </a:blip>
          <a:stretch>
            <a:fillRect/>
          </a:stretch>
        </p:blipFill>
        <p:spPr>
          <a:xfrm>
            <a:off x="780694" y="1724025"/>
            <a:ext cx="3299199" cy="2627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0"/>
          <p:cNvSpPr txBox="1"/>
          <p:nvPr>
            <p:ph idx="1" type="body"/>
          </p:nvPr>
        </p:nvSpPr>
        <p:spPr>
          <a:xfrm>
            <a:off x="4743450" y="1038225"/>
            <a:ext cx="4086300" cy="349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200">
                <a:latin typeface="EB Garamond"/>
                <a:ea typeface="EB Garamond"/>
                <a:cs typeface="EB Garamond"/>
                <a:sym typeface="EB Garamond"/>
              </a:rPr>
              <a:t>Capturing the "None" Market Segment:</a:t>
            </a:r>
            <a:endParaRPr b="1" sz="1200">
              <a:latin typeface="EB Garamond"/>
              <a:ea typeface="EB Garamond"/>
              <a:cs typeface="EB Garamond"/>
              <a:sym typeface="EB Garamond"/>
            </a:endParaRPr>
          </a:p>
          <a:p>
            <a:pPr indent="-304800" lvl="0" marL="457200" rtl="0" algn="l">
              <a:lnSpc>
                <a:spcPct val="95000"/>
              </a:lnSpc>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"None" refers to customers who have not chosen a specific brand yet, making up 4.53% of the market share, the second-largest after NTUC Fairprice.</a:t>
            </a:r>
            <a:endParaRPr sz="1200">
              <a:latin typeface="EB Garamond Medium"/>
              <a:ea typeface="EB Garamond Medium"/>
              <a:cs typeface="EB Garamond Medium"/>
              <a:sym typeface="EB Garamond Medium"/>
            </a:endParaRPr>
          </a:p>
          <a:p>
            <a:pPr indent="-304800" lvl="0" marL="4572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These customers are uniformly distributed across Singapore and have an older average age across all income brackets, indicating that they belong to an elderly demographic.</a:t>
            </a:r>
            <a:endParaRPr sz="1200">
              <a:latin typeface="EB Garamond Medium"/>
              <a:ea typeface="EB Garamond Medium"/>
              <a:cs typeface="EB Garamond Medium"/>
              <a:sym typeface="EB Garamond Medium"/>
            </a:endParaRPr>
          </a:p>
          <a:p>
            <a:pPr indent="-304800" lvl="0" marL="4572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To attract this segment, DFG should:</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Increase store locations in key areas, as elderly customers are willing to travel for essentials but prefer nearby convenience.</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Introduce targeted subscriptions and exclusive deals for elderly shoppers to build loyalty.</a:t>
            </a:r>
            <a:endParaRPr sz="1200">
              <a:latin typeface="EB Garamond Medium"/>
              <a:ea typeface="EB Garamond Medium"/>
              <a:cs typeface="EB Garamond Medium"/>
              <a:sym typeface="EB Garamond Medium"/>
            </a:endParaRPr>
          </a:p>
          <a:p>
            <a:pPr indent="-304800" lvl="1" marL="914400" rtl="0" algn="l">
              <a:lnSpc>
                <a:spcPct val="95000"/>
              </a:lnSpc>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Ensure pricing and product offerings are adapted to the needs of elderly consumers, including accessibility-friendly store layouts and essential product availability.</a:t>
            </a:r>
            <a:endParaRPr sz="1200">
              <a:latin typeface="EB Garamond Medium"/>
              <a:ea typeface="EB Garamond Medium"/>
              <a:cs typeface="EB Garamond Medium"/>
              <a:sym typeface="EB Garamond Medium"/>
            </a:endParaRPr>
          </a:p>
        </p:txBody>
      </p:sp>
      <p:sp>
        <p:nvSpPr>
          <p:cNvPr id="399" name="Google Shape;399;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The None</a:t>
            </a:r>
            <a:endParaRPr>
              <a:latin typeface="EB Garamond"/>
              <a:ea typeface="EB Garamond"/>
              <a:cs typeface="EB Garamond"/>
              <a:sym typeface="EB Garamond"/>
            </a:endParaRPr>
          </a:p>
        </p:txBody>
      </p:sp>
      <p:pic>
        <p:nvPicPr>
          <p:cNvPr id="400" name="Google Shape;400;p30"/>
          <p:cNvPicPr preferRelativeResize="0"/>
          <p:nvPr/>
        </p:nvPicPr>
        <p:blipFill>
          <a:blip r:embed="rId3">
            <a:alphaModFix/>
          </a:blip>
          <a:stretch>
            <a:fillRect/>
          </a:stretch>
        </p:blipFill>
        <p:spPr>
          <a:xfrm>
            <a:off x="651727" y="1513800"/>
            <a:ext cx="3966075" cy="315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Store Locations and Customer Locations</a:t>
            </a:r>
            <a:endParaRPr>
              <a:latin typeface="EB Garamond"/>
              <a:ea typeface="EB Garamond"/>
              <a:cs typeface="EB Garamond"/>
              <a:sym typeface="EB Garamond"/>
            </a:endParaRPr>
          </a:p>
        </p:txBody>
      </p:sp>
      <p:sp>
        <p:nvSpPr>
          <p:cNvPr id="406" name="Google Shape;406;p31"/>
          <p:cNvSpPr txBox="1"/>
          <p:nvPr>
            <p:ph idx="1" type="body"/>
          </p:nvPr>
        </p:nvSpPr>
        <p:spPr>
          <a:xfrm>
            <a:off x="4324350" y="1190625"/>
            <a:ext cx="4562400" cy="3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EB Garamond Medium"/>
                <a:ea typeface="EB Garamond Medium"/>
                <a:cs typeface="EB Garamond Medium"/>
                <a:sym typeface="EB Garamond Medium"/>
              </a:rPr>
              <a:t>The heatmap visualization highlights customer density and distribution across different regions, with warmer colors (red/yellow) indicating high customer concentration and cooler colors (blue/purple) showing lower activity.</a:t>
            </a:r>
            <a:endParaRPr sz="1200">
              <a:latin typeface="EB Garamond Medium"/>
              <a:ea typeface="EB Garamond Medium"/>
              <a:cs typeface="EB Garamond Medium"/>
              <a:sym typeface="EB Garamond Medium"/>
            </a:endParaRPr>
          </a:p>
          <a:p>
            <a:pPr indent="-304800" lvl="0" marL="457200" rtl="0" algn="l">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Key Observations:</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High customer density is observed in the East and North-East regions, despite fewer store locations in these areas.</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 Central region has a higher store presence, but customer activity appears more dispersed, suggesting potential oversaturation.</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The West region shows strong customer activity, though there are fewer stores compared to demand.</a:t>
            </a:r>
            <a:endParaRPr sz="1200">
              <a:latin typeface="EB Garamond Medium"/>
              <a:ea typeface="EB Garamond Medium"/>
              <a:cs typeface="EB Garamond Medium"/>
              <a:sym typeface="EB Garamond Medium"/>
            </a:endParaRPr>
          </a:p>
          <a:p>
            <a:pPr indent="-304800" lvl="1" marL="9144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In the North region, there are some pockets of customer concentration, but overall, it has lower customer density.</a:t>
            </a:r>
            <a:endParaRPr sz="1200">
              <a:latin typeface="EB Garamond Medium"/>
              <a:ea typeface="EB Garamond Medium"/>
              <a:cs typeface="EB Garamond Medium"/>
              <a:sym typeface="EB Garamond Medium"/>
            </a:endParaRPr>
          </a:p>
        </p:txBody>
      </p:sp>
      <p:pic>
        <p:nvPicPr>
          <p:cNvPr id="407" name="Google Shape;407;p31"/>
          <p:cNvPicPr preferRelativeResize="0"/>
          <p:nvPr/>
        </p:nvPicPr>
        <p:blipFill>
          <a:blip r:embed="rId3">
            <a:alphaModFix/>
          </a:blip>
          <a:stretch>
            <a:fillRect/>
          </a:stretch>
        </p:blipFill>
        <p:spPr>
          <a:xfrm>
            <a:off x="124925" y="1714500"/>
            <a:ext cx="4038674" cy="313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2314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100">
                <a:latin typeface="EB Garamond"/>
                <a:ea typeface="EB Garamond"/>
                <a:cs typeface="EB Garamond"/>
                <a:sym typeface="EB Garamond"/>
              </a:rPr>
              <a:t>Authors</a:t>
            </a:r>
            <a:endParaRPr sz="3100">
              <a:latin typeface="EB Garamond"/>
              <a:ea typeface="EB Garamond"/>
              <a:cs typeface="EB Garamond"/>
              <a:sym typeface="EB Garamond"/>
            </a:endParaRPr>
          </a:p>
        </p:txBody>
      </p:sp>
      <p:sp>
        <p:nvSpPr>
          <p:cNvPr id="283" name="Google Shape;283;p14"/>
          <p:cNvSpPr txBox="1"/>
          <p:nvPr>
            <p:ph idx="1" type="body"/>
          </p:nvPr>
        </p:nvSpPr>
        <p:spPr>
          <a:xfrm>
            <a:off x="1231400" y="17521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900">
                <a:latin typeface="EB Garamond"/>
                <a:ea typeface="EB Garamond"/>
                <a:cs typeface="EB Garamond"/>
                <a:sym typeface="EB Garamond"/>
              </a:rPr>
              <a:t>Mukesh Nanabala Ramakrishna  (0962819)</a:t>
            </a:r>
            <a:endParaRPr b="1" sz="1900">
              <a:latin typeface="EB Garamond"/>
              <a:ea typeface="EB Garamond"/>
              <a:cs typeface="EB Garamond"/>
              <a:sym typeface="EB Garamond"/>
            </a:endParaRPr>
          </a:p>
          <a:p>
            <a:pPr indent="0" lvl="0" marL="0" rtl="0" algn="l">
              <a:spcBef>
                <a:spcPts val="1200"/>
              </a:spcBef>
              <a:spcAft>
                <a:spcPts val="0"/>
              </a:spcAft>
              <a:buNone/>
            </a:pPr>
            <a:r>
              <a:rPr b="1" lang="en-GB" sz="1900">
                <a:latin typeface="EB Garamond"/>
                <a:ea typeface="EB Garamond"/>
                <a:cs typeface="EB Garamond"/>
                <a:sym typeface="EB Garamond"/>
              </a:rPr>
              <a:t>Harshitha Florence Sampara   (0966698)</a:t>
            </a:r>
            <a:endParaRPr b="1" sz="1900">
              <a:latin typeface="EB Garamond"/>
              <a:ea typeface="EB Garamond"/>
              <a:cs typeface="EB Garamond"/>
              <a:sym typeface="EB Garamond"/>
            </a:endParaRPr>
          </a:p>
          <a:p>
            <a:pPr indent="0" lvl="0" marL="0" rtl="0" algn="l">
              <a:spcBef>
                <a:spcPts val="1200"/>
              </a:spcBef>
              <a:spcAft>
                <a:spcPts val="1200"/>
              </a:spcAft>
              <a:buNone/>
            </a:pPr>
            <a:r>
              <a:rPr b="1" lang="en-GB" sz="1900">
                <a:latin typeface="EB Garamond"/>
                <a:ea typeface="EB Garamond"/>
                <a:cs typeface="EB Garamond"/>
                <a:sym typeface="EB Garamond"/>
              </a:rPr>
              <a:t>Sai Vaishnavi Gaddi  (0964981)</a:t>
            </a:r>
            <a:endParaRPr b="1" sz="1900">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idx="1" type="body"/>
          </p:nvPr>
        </p:nvSpPr>
        <p:spPr>
          <a:xfrm>
            <a:off x="1218075" y="1104900"/>
            <a:ext cx="7697400" cy="3676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250">
                <a:latin typeface="EB Garamond Medium"/>
                <a:ea typeface="EB Garamond Medium"/>
                <a:cs typeface="EB Garamond Medium"/>
                <a:sym typeface="EB Garamond Medium"/>
              </a:rPr>
              <a:t>Based on the analysis of customer distribution and store presence, DFG should adopt a targeted expansion and optimization strategy to maximize market reach and customer engagement.</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b="1" lang="en-GB" sz="1250">
                <a:latin typeface="EB Garamond"/>
                <a:ea typeface="EB Garamond"/>
                <a:cs typeface="EB Garamond"/>
                <a:sym typeface="EB Garamond"/>
              </a:rPr>
              <a:t>Store Expansion &amp; Optimization:</a:t>
            </a:r>
            <a:endParaRPr b="1" sz="1250">
              <a:latin typeface="EB Garamond"/>
              <a:ea typeface="EB Garamond"/>
              <a:cs typeface="EB Garamond"/>
              <a:sym typeface="EB Garamond"/>
            </a:endParaRPr>
          </a:p>
          <a:p>
            <a:pPr indent="-307975" lvl="0" marL="457200" rtl="0" algn="l">
              <a:lnSpc>
                <a:spcPct val="95000"/>
              </a:lnSpc>
              <a:spcBef>
                <a:spcPts val="1200"/>
              </a:spcBef>
              <a:spcAft>
                <a:spcPts val="0"/>
              </a:spcAft>
              <a:buSzPts val="1250"/>
              <a:buFont typeface="EB Garamond Medium"/>
              <a:buChar char="●"/>
            </a:pPr>
            <a:r>
              <a:rPr lang="en-GB" sz="1250">
                <a:latin typeface="EB Garamond Medium"/>
                <a:ea typeface="EB Garamond Medium"/>
                <a:cs typeface="EB Garamond Medium"/>
                <a:sym typeface="EB Garamond Medium"/>
              </a:rPr>
              <a:t>Increase store presence in high-demand areas (East &amp; North-East) – These regions show strong customer density despite having fewer stores. Expanding here will capture untapped demand.</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Expand in the West to retain and grow the customer base – The West has a strong customer base but relatively fewer stores. More locations could improve accessibility and convenience.</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Reassess store concentration in the Central region – While there are many stores in this area, customer density is more dispersed. Optimizing store distribution could improve efficiency.</a:t>
            </a:r>
            <a:endParaRPr sz="1250">
              <a:latin typeface="EB Garamond Medium"/>
              <a:ea typeface="EB Garamond Medium"/>
              <a:cs typeface="EB Garamond Medium"/>
              <a:sym typeface="EB Garamond Medium"/>
            </a:endParaRPr>
          </a:p>
          <a:p>
            <a:pPr indent="-307975" lvl="0" marL="457200" rtl="0" algn="l">
              <a:lnSpc>
                <a:spcPct val="95000"/>
              </a:lnSpc>
              <a:spcBef>
                <a:spcPts val="0"/>
              </a:spcBef>
              <a:spcAft>
                <a:spcPts val="0"/>
              </a:spcAft>
              <a:buSzPts val="1250"/>
              <a:buFont typeface="EB Garamond Medium"/>
              <a:buChar char="●"/>
            </a:pPr>
            <a:r>
              <a:rPr lang="en-GB" sz="1250">
                <a:latin typeface="EB Garamond Medium"/>
                <a:ea typeface="EB Garamond Medium"/>
                <a:cs typeface="EB Garamond Medium"/>
                <a:sym typeface="EB Garamond Medium"/>
              </a:rPr>
              <a:t>Explore potential in the North region – Though currently showing lower customer activity, strategic store placements and targeted promotions could tap into new customer segments.</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0"/>
              </a:spcAft>
              <a:buNone/>
            </a:pPr>
            <a:r>
              <a:rPr lang="en-GB" sz="1200">
                <a:latin typeface="EB Garamond Medium"/>
                <a:ea typeface="EB Garamond Medium"/>
                <a:cs typeface="EB Garamond Medium"/>
                <a:sym typeface="EB Garamond Medium"/>
              </a:rPr>
              <a:t>By implementing these strategies, DFG can strengthen its market presence, increase customer engagement, and drive long-term growth.</a:t>
            </a:r>
            <a:endParaRPr sz="125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150">
              <a:latin typeface="EB Garamond Medium"/>
              <a:ea typeface="EB Garamond Medium"/>
              <a:cs typeface="EB Garamond Medium"/>
              <a:sym typeface="EB Garamond Medium"/>
            </a:endParaRPr>
          </a:p>
        </p:txBody>
      </p:sp>
      <p:sp>
        <p:nvSpPr>
          <p:cNvPr id="413" name="Google Shape;413;p32"/>
          <p:cNvSpPr txBox="1"/>
          <p:nvPr>
            <p:ph type="title"/>
          </p:nvPr>
        </p:nvSpPr>
        <p:spPr>
          <a:xfrm>
            <a:off x="1218075" y="503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Conclusion</a:t>
            </a:r>
            <a:endParaRPr>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idx="1" type="body"/>
          </p:nvPr>
        </p:nvSpPr>
        <p:spPr>
          <a:xfrm>
            <a:off x="1218075" y="1466700"/>
            <a:ext cx="7697400" cy="3038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GB" sz="1350">
                <a:latin typeface="EB Garamond"/>
                <a:ea typeface="EB Garamond"/>
                <a:cs typeface="EB Garamond"/>
                <a:sym typeface="EB Garamond"/>
              </a:rPr>
              <a:t>Customer Engagement &amp; Attraction Strategies:</a:t>
            </a:r>
            <a:endParaRPr b="1" sz="1350">
              <a:latin typeface="EB Garamond"/>
              <a:ea typeface="EB Garamond"/>
              <a:cs typeface="EB Garamond"/>
              <a:sym typeface="EB Garamond"/>
            </a:endParaRPr>
          </a:p>
          <a:p>
            <a:pPr indent="-314325" lvl="0" marL="457200" rtl="0" algn="l">
              <a:lnSpc>
                <a:spcPct val="95000"/>
              </a:lnSpc>
              <a:spcBef>
                <a:spcPts val="1200"/>
              </a:spcBef>
              <a:spcAft>
                <a:spcPts val="0"/>
              </a:spcAft>
              <a:buSzPts val="1350"/>
              <a:buFont typeface="EB Garamond Medium"/>
              <a:buChar char="●"/>
            </a:pPr>
            <a:r>
              <a:rPr lang="en-GB" sz="1350">
                <a:latin typeface="EB Garamond Medium"/>
                <a:ea typeface="EB Garamond Medium"/>
                <a:cs typeface="EB Garamond Medium"/>
                <a:sym typeface="EB Garamond Medium"/>
              </a:rPr>
              <a:t>Localized promotions and loyalty programs in areas with high competition to retain customers and encourage repeat visits.</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Enhance delivery and online shopping options in regions where physical store expansion is not feasible.</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Personalized marketing based on regional demographics to tailor product offerings and promotions to local preferences.</a:t>
            </a:r>
            <a:endParaRPr sz="1350">
              <a:latin typeface="EB Garamond Medium"/>
              <a:ea typeface="EB Garamond Medium"/>
              <a:cs typeface="EB Garamond Medium"/>
              <a:sym typeface="EB Garamond Medium"/>
            </a:endParaRPr>
          </a:p>
          <a:p>
            <a:pPr indent="-314325" lvl="0" marL="457200" rtl="0" algn="l">
              <a:lnSpc>
                <a:spcPct val="95000"/>
              </a:lnSpc>
              <a:spcBef>
                <a:spcPts val="0"/>
              </a:spcBef>
              <a:spcAft>
                <a:spcPts val="0"/>
              </a:spcAft>
              <a:buSzPts val="1350"/>
              <a:buFont typeface="EB Garamond Medium"/>
              <a:buChar char="●"/>
            </a:pPr>
            <a:r>
              <a:rPr lang="en-GB" sz="1350">
                <a:latin typeface="EB Garamond Medium"/>
                <a:ea typeface="EB Garamond Medium"/>
                <a:cs typeface="EB Garamond Medium"/>
                <a:sym typeface="EB Garamond Medium"/>
              </a:rPr>
              <a:t>Improve in-store experience and product variety in key regions to differentiate from competitors and boost customer satisfaction.</a:t>
            </a:r>
            <a:endParaRPr sz="135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350">
              <a:latin typeface="EB Garamond Medium"/>
              <a:ea typeface="EB Garamond Medium"/>
              <a:cs typeface="EB Garamond Medium"/>
              <a:sym typeface="EB Garamond Medium"/>
            </a:endParaRPr>
          </a:p>
        </p:txBody>
      </p:sp>
      <p:sp>
        <p:nvSpPr>
          <p:cNvPr id="419" name="Google Shape;419;p33"/>
          <p:cNvSpPr txBox="1"/>
          <p:nvPr>
            <p:ph type="title"/>
          </p:nvPr>
        </p:nvSpPr>
        <p:spPr>
          <a:xfrm>
            <a:off x="1141875" y="5414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Conclusion</a:t>
            </a:r>
            <a:endParaRPr>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4"/>
          <p:cNvSpPr txBox="1"/>
          <p:nvPr>
            <p:ph type="title"/>
          </p:nvPr>
        </p:nvSpPr>
        <p:spPr>
          <a:xfrm>
            <a:off x="1941975" y="2009775"/>
            <a:ext cx="55257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GB" sz="3300">
                <a:latin typeface="EB Garamond ExtraBold"/>
                <a:ea typeface="EB Garamond ExtraBold"/>
                <a:cs typeface="EB Garamond ExtraBold"/>
                <a:sym typeface="EB Garamond ExtraBold"/>
              </a:rPr>
              <a:t>THANK YOU</a:t>
            </a:r>
            <a:endParaRPr b="0" sz="3300">
              <a:latin typeface="EB Garamond ExtraBold"/>
              <a:ea typeface="EB Garamond ExtraBold"/>
              <a:cs typeface="EB Garamond ExtraBold"/>
              <a:sym typeface="EB Garamond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15"/>
          <p:cNvSpPr txBox="1"/>
          <p:nvPr>
            <p:ph type="title"/>
          </p:nvPr>
        </p:nvSpPr>
        <p:spPr>
          <a:xfrm>
            <a:off x="1613400" y="2532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EB Garamond"/>
                <a:ea typeface="EB Garamond"/>
                <a:cs typeface="EB Garamond"/>
                <a:sym typeface="EB Garamond"/>
              </a:rPr>
              <a:t>Introduction</a:t>
            </a:r>
            <a:endParaRPr>
              <a:solidFill>
                <a:schemeClr val="lt1"/>
              </a:solidFill>
              <a:latin typeface="EB Garamond"/>
              <a:ea typeface="EB Garamond"/>
              <a:cs typeface="EB Garamond"/>
              <a:sym typeface="EB Garamond"/>
            </a:endParaRPr>
          </a:p>
        </p:txBody>
      </p:sp>
      <p:sp>
        <p:nvSpPr>
          <p:cNvPr id="289" name="Google Shape;289;p15"/>
          <p:cNvSpPr txBox="1"/>
          <p:nvPr>
            <p:ph idx="1" type="body"/>
          </p:nvPr>
        </p:nvSpPr>
        <p:spPr>
          <a:xfrm>
            <a:off x="1458600" y="913200"/>
            <a:ext cx="7030500" cy="305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EB Garamond Medium"/>
              <a:buChar char="●"/>
            </a:pPr>
            <a:r>
              <a:rPr lang="en-GB" sz="1400">
                <a:solidFill>
                  <a:schemeClr val="lt1"/>
                </a:solidFill>
                <a:latin typeface="EB Garamond Medium"/>
                <a:ea typeface="EB Garamond Medium"/>
                <a:cs typeface="EB Garamond Medium"/>
                <a:sym typeface="EB Garamond Medium"/>
              </a:rPr>
              <a:t>In Singapore's dynamic retail landscape, staying ahead requires more than just stocking shelves. DFI Retail Group's Supermarkets and Hypermarkets division faces the challenge of declining sales, demanding a fresh, data-driven approach.</a:t>
            </a:r>
            <a:endParaRPr sz="1400">
              <a:solidFill>
                <a:schemeClr val="lt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lt1"/>
              </a:buClr>
              <a:buSzPts val="1400"/>
              <a:buFont typeface="EB Garamond Medium"/>
              <a:buChar char="●"/>
            </a:pPr>
            <a:r>
              <a:rPr lang="en-GB" sz="1400">
                <a:solidFill>
                  <a:schemeClr val="lt1"/>
                </a:solidFill>
                <a:latin typeface="EB Garamond Medium"/>
                <a:ea typeface="EB Garamond Medium"/>
                <a:cs typeface="EB Garamond Medium"/>
                <a:sym typeface="EB Garamond Medium"/>
              </a:rPr>
              <a:t>DFI Retail Group (formerly Dairy Farm Group) is a leading pan-Asian retailer, operating approximately 11,000 outlets and employing 200,000 people across the region. With a diverse portfolio including Cold Storage, CS Fresh, and Giant, DFI is a key player in Singapore's retail sector.</a:t>
            </a:r>
            <a:endParaRPr sz="1400">
              <a:solidFill>
                <a:schemeClr val="lt1"/>
              </a:solidFill>
              <a:latin typeface="EB Garamond Medium"/>
              <a:ea typeface="EB Garamond Medium"/>
              <a:cs typeface="EB Garamond Medium"/>
              <a:sym typeface="EB Garamo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6700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CASE STUDY OBJECTIVE</a:t>
            </a:r>
            <a:endParaRPr b="0">
              <a:latin typeface="EB Garamond SemiBold"/>
              <a:ea typeface="EB Garamond SemiBold"/>
              <a:cs typeface="EB Garamond SemiBold"/>
              <a:sym typeface="EB Garamond SemiBold"/>
            </a:endParaRPr>
          </a:p>
        </p:txBody>
      </p:sp>
      <p:sp>
        <p:nvSpPr>
          <p:cNvPr id="295" name="Google Shape;295;p16"/>
          <p:cNvSpPr txBox="1"/>
          <p:nvPr>
            <p:ph idx="1" type="body"/>
          </p:nvPr>
        </p:nvSpPr>
        <p:spPr>
          <a:xfrm>
            <a:off x="1303800" y="1562875"/>
            <a:ext cx="7030500" cy="2723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200">
                <a:latin typeface="EB Garamond Medium"/>
                <a:ea typeface="EB Garamond Medium"/>
                <a:cs typeface="EB Garamond Medium"/>
                <a:sym typeface="EB Garamond Medium"/>
              </a:rPr>
              <a:t>1. Analyze customer demographics and geographical distribution for each of DFI's brands.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2. Identify and assess DFI's competitors, including their market share, store locations, and customer profiles.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3. Evaluate the alignment between DFI's store locations and customer residences.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4. Determine if DFI should expand its presence in the northern region of Singapore.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5. Develop data-driven strategies to revitalize DFI's supermarket performance and boost sales in Singapore.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6. Explore opportunities to leverage digital sales growth and enhance customer experience.</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275"/>
              <a:buNone/>
            </a:pPr>
            <a:r>
              <a:rPr lang="en-GB" sz="1200">
                <a:latin typeface="EB Garamond Medium"/>
                <a:ea typeface="EB Garamond Medium"/>
                <a:cs typeface="EB Garamond Medium"/>
                <a:sym typeface="EB Garamond Medium"/>
              </a:rPr>
              <a:t>7. Address challenges related to cost inflation and changing consumer sentiment, particularly in the Southeast Asian Grocery Retail business.</a:t>
            </a:r>
            <a:endParaRPr sz="1200">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275"/>
              <a:buNone/>
            </a:pPr>
            <a:r>
              <a:t/>
            </a:r>
            <a:endParaRPr sz="1400">
              <a:latin typeface="EB Garamond Medium"/>
              <a:ea typeface="EB Garamond Medium"/>
              <a:cs typeface="EB Garamond Medium"/>
              <a:sym typeface="EB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6335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DATASETS/RESOURCES</a:t>
            </a:r>
            <a:endParaRPr b="0">
              <a:latin typeface="EB Garamond SemiBold"/>
              <a:ea typeface="EB Garamond SemiBold"/>
              <a:cs typeface="EB Garamond SemiBold"/>
              <a:sym typeface="EB Garamond SemiBold"/>
            </a:endParaRPr>
          </a:p>
        </p:txBody>
      </p:sp>
      <p:sp>
        <p:nvSpPr>
          <p:cNvPr id="301" name="Google Shape;301;p17"/>
          <p:cNvSpPr txBox="1"/>
          <p:nvPr>
            <p:ph idx="1" type="body"/>
          </p:nvPr>
        </p:nvSpPr>
        <p:spPr>
          <a:xfrm>
            <a:off x="1303800" y="1525700"/>
            <a:ext cx="7030500" cy="29988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CSISG 2017 Supermarket Incidence Data</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Contains raw customer incidence data, capturing supermarket visit patterns and brand preferences.</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Provides insights into customer demographics and purchasing behavior.</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Postal Code Database</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Includes geographic coordinates (latitude and longitude) for postal codes referenced in the incidence data.</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Enables geospatial mapping of customer locations and store accessibility analysis.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Store Locations Dataset</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Contains the geographical locations of Dairy Farm Group supermarkets and Sheng Siong stores.</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Facilitates competitor analysis and store distribution evaluation.</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AutoNum type="arabicPeriod"/>
            </a:pPr>
            <a:r>
              <a:rPr lang="en-GB" sz="1200">
                <a:solidFill>
                  <a:srgbClr val="000000"/>
                </a:solidFill>
                <a:latin typeface="EB Garamond Medium"/>
                <a:ea typeface="EB Garamond Medium"/>
                <a:cs typeface="EB Garamond Medium"/>
                <a:sym typeface="EB Garamond Medium"/>
              </a:rPr>
              <a:t>Gross Monthly Income Distribution Dataset</a:t>
            </a:r>
            <a:endParaRPr sz="1200">
              <a:solidFill>
                <a:srgbClr val="000000"/>
              </a:solidFill>
              <a:latin typeface="EB Garamond Medium"/>
              <a:ea typeface="EB Garamond Medium"/>
              <a:cs typeface="EB Garamond Medium"/>
              <a:sym typeface="EB Garamond Medium"/>
            </a:endParaRPr>
          </a:p>
          <a:p>
            <a:pPr indent="-304800" lvl="1" marL="9144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Represents the percentage distribution of gross monthly income across different cities.</a:t>
            </a:r>
            <a:endParaRPr sz="1200">
              <a:solidFill>
                <a:srgbClr val="000000"/>
              </a:solidFill>
              <a:latin typeface="EB Garamond Medium"/>
              <a:ea typeface="EB Garamond Medium"/>
              <a:cs typeface="EB Garamond Medium"/>
              <a:sym typeface="EB Garamo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DFI’s Customer Profile - Race</a:t>
            </a:r>
            <a:endParaRPr b="0">
              <a:latin typeface="EB Garamond SemiBold"/>
              <a:ea typeface="EB Garamond SemiBold"/>
              <a:cs typeface="EB Garamond SemiBold"/>
              <a:sym typeface="EB Garamond SemiBold"/>
            </a:endParaRPr>
          </a:p>
        </p:txBody>
      </p:sp>
      <p:sp>
        <p:nvSpPr>
          <p:cNvPr id="307" name="Google Shape;307;p18"/>
          <p:cNvSpPr txBox="1"/>
          <p:nvPr>
            <p:ph idx="1" type="body"/>
          </p:nvPr>
        </p:nvSpPr>
        <p:spPr>
          <a:xfrm>
            <a:off x="3107525" y="1238250"/>
            <a:ext cx="5346000" cy="3584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The predominant race among Dairy Farm Group (DFG) customers varies across its two supermarket brands: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Cold Storage and Giant both have a majority of Chinese customers, with 28.89% and 46.67%, respectively.</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Giant has a significantly higher proportion of Malay (9.63%) and Indian (8.15%) customers compared to Cold Storage.</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However, this racial distribution should be interpreted in context:</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The overall survey sample included 74% Chinese respondents across all supermarket brands, which may influence the numbers.</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To gain a clearer picture of brand preference, it would be useful to compare these percentages against the total racial composition of all supermarket customers.</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rPr lang="en-GB">
                <a:latin typeface="EB Garamond Medium"/>
                <a:ea typeface="EB Garamond Medium"/>
                <a:cs typeface="EB Garamond Medium"/>
                <a:sym typeface="EB Garamond Medium"/>
              </a:rPr>
              <a:t>This suggests that while Giant attracts a more diverse customer base than Cold Storage, the larger share of Chinese customers could partly be due to their higher representation in the overall survey data rather than a direct brand preference.</a:t>
            </a:r>
            <a:endParaRPr/>
          </a:p>
        </p:txBody>
      </p:sp>
      <p:pic>
        <p:nvPicPr>
          <p:cNvPr id="308" name="Google Shape;308;p18"/>
          <p:cNvPicPr preferRelativeResize="0"/>
          <p:nvPr/>
        </p:nvPicPr>
        <p:blipFill>
          <a:blip r:embed="rId3">
            <a:alphaModFix/>
          </a:blip>
          <a:stretch>
            <a:fillRect/>
          </a:stretch>
        </p:blipFill>
        <p:spPr>
          <a:xfrm>
            <a:off x="1303800" y="1311425"/>
            <a:ext cx="1698175" cy="339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03800" y="643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Cold Storage</a:t>
            </a:r>
            <a:r>
              <a:rPr b="0" lang="en-GB">
                <a:latin typeface="EB Garamond SemiBold"/>
                <a:ea typeface="EB Garamond SemiBold"/>
                <a:cs typeface="EB Garamond SemiBold"/>
                <a:sym typeface="EB Garamond SemiBold"/>
              </a:rPr>
              <a:t> - Customer Area by Region</a:t>
            </a:r>
            <a:endParaRPr b="0">
              <a:latin typeface="EB Garamond SemiBold"/>
              <a:ea typeface="EB Garamond SemiBold"/>
              <a:cs typeface="EB Garamond SemiBold"/>
              <a:sym typeface="EB Garamond SemiBold"/>
            </a:endParaRPr>
          </a:p>
        </p:txBody>
      </p:sp>
      <p:sp>
        <p:nvSpPr>
          <p:cNvPr id="314" name="Google Shape;314;p19"/>
          <p:cNvSpPr txBox="1"/>
          <p:nvPr>
            <p:ph idx="1" type="body"/>
          </p:nvPr>
        </p:nvSpPr>
        <p:spPr>
          <a:xfrm>
            <a:off x="4304150" y="1324025"/>
            <a:ext cx="4578000" cy="309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205">
                <a:latin typeface="EB Garamond Medium"/>
                <a:ea typeface="EB Garamond Medium"/>
                <a:cs typeface="EB Garamond Medium"/>
                <a:sym typeface="EB Garamond Medium"/>
              </a:rPr>
              <a:t>Cold Storage Customers by Region</a:t>
            </a:r>
            <a:endParaRPr sz="1205">
              <a:latin typeface="EB Garamond Medium"/>
              <a:ea typeface="EB Garamond Medium"/>
              <a:cs typeface="EB Garamond Medium"/>
              <a:sym typeface="EB Garamond Medium"/>
            </a:endParaRPr>
          </a:p>
          <a:p>
            <a:pPr indent="-305117" lvl="0" marL="457200" rtl="0" algn="l">
              <a:lnSpc>
                <a:spcPct val="95000"/>
              </a:lnSpc>
              <a:spcBef>
                <a:spcPts val="1200"/>
              </a:spcBef>
              <a:spcAft>
                <a:spcPts val="0"/>
              </a:spcAft>
              <a:buSzPts val="1205"/>
              <a:buFont typeface="EB Garamond Medium"/>
              <a:buChar char="●"/>
            </a:pPr>
            <a:r>
              <a:rPr lang="en-GB" sz="1205">
                <a:latin typeface="EB Garamond Medium"/>
                <a:ea typeface="EB Garamond Medium"/>
                <a:cs typeface="EB Garamond Medium"/>
                <a:sym typeface="EB Garamond Medium"/>
              </a:rPr>
              <a:t>North-East (NE) Region: 15 customers (Highest concentration)</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East Region: 11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West Region: 9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Central Region: 6 customers</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North Region: 4 customers (Lowest concentration)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0"/>
              </a:spcAft>
              <a:buSzPts val="935"/>
              <a:buNone/>
            </a:pPr>
            <a:r>
              <a:rPr lang="en-GB" sz="1205">
                <a:latin typeface="EB Garamond Medium"/>
                <a:ea typeface="EB Garamond Medium"/>
                <a:cs typeface="EB Garamond Medium"/>
                <a:sym typeface="EB Garamond Medium"/>
              </a:rPr>
              <a:t>Key Insights:</a:t>
            </a:r>
            <a:endParaRPr sz="1205">
              <a:latin typeface="EB Garamond Medium"/>
              <a:ea typeface="EB Garamond Medium"/>
              <a:cs typeface="EB Garamond Medium"/>
              <a:sym typeface="EB Garamond Medium"/>
            </a:endParaRPr>
          </a:p>
          <a:p>
            <a:pPr indent="-305117" lvl="0" marL="457200" rtl="0" algn="l">
              <a:lnSpc>
                <a:spcPct val="95000"/>
              </a:lnSpc>
              <a:spcBef>
                <a:spcPts val="1200"/>
              </a:spcBef>
              <a:spcAft>
                <a:spcPts val="0"/>
              </a:spcAft>
              <a:buSzPts val="1205"/>
              <a:buFont typeface="EB Garamond Medium"/>
              <a:buChar char="●"/>
            </a:pPr>
            <a:r>
              <a:rPr lang="en-GB" sz="1205">
                <a:latin typeface="EB Garamond Medium"/>
                <a:ea typeface="EB Garamond Medium"/>
                <a:cs typeface="EB Garamond Medium"/>
                <a:sym typeface="EB Garamond Medium"/>
              </a:rPr>
              <a:t>The North-East (15) and East (11) regions have the highest number of Cold Storage customers, suggesting a strong market presence.</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West region (9) has more customers than initially noted, indicating moderate demand.</a:t>
            </a:r>
            <a:endParaRPr sz="1205">
              <a:latin typeface="EB Garamond Medium"/>
              <a:ea typeface="EB Garamond Medium"/>
              <a:cs typeface="EB Garamond Medium"/>
              <a:sym typeface="EB Garamond Medium"/>
            </a:endParaRPr>
          </a:p>
          <a:p>
            <a:pPr indent="-305117" lvl="0" marL="457200" rtl="0" algn="l">
              <a:lnSpc>
                <a:spcPct val="95000"/>
              </a:lnSpc>
              <a:spcBef>
                <a:spcPts val="0"/>
              </a:spcBef>
              <a:spcAft>
                <a:spcPts val="0"/>
              </a:spcAft>
              <a:buSzPts val="1205"/>
              <a:buFont typeface="EB Garamond Medium"/>
              <a:buChar char="●"/>
            </a:pPr>
            <a:r>
              <a:rPr lang="en-GB" sz="1205">
                <a:latin typeface="EB Garamond Medium"/>
                <a:ea typeface="EB Garamond Medium"/>
                <a:cs typeface="EB Garamond Medium"/>
                <a:sym typeface="EB Garamond Medium"/>
              </a:rPr>
              <a:t>The North region (4) has the lowest customer count, potentially highlighting an opportunity for expansion.</a:t>
            </a:r>
            <a:endParaRPr sz="1205">
              <a:latin typeface="EB Garamond Medium"/>
              <a:ea typeface="EB Garamond Medium"/>
              <a:cs typeface="EB Garamond Medium"/>
              <a:sym typeface="EB Garamond Medium"/>
            </a:endParaRPr>
          </a:p>
          <a:p>
            <a:pPr indent="0" lvl="0" marL="0" rtl="0" algn="l">
              <a:lnSpc>
                <a:spcPct val="95000"/>
              </a:lnSpc>
              <a:spcBef>
                <a:spcPts val="1200"/>
              </a:spcBef>
              <a:spcAft>
                <a:spcPts val="1200"/>
              </a:spcAft>
              <a:buSzPts val="935"/>
              <a:buNone/>
            </a:pPr>
            <a:r>
              <a:t/>
            </a:r>
            <a:endParaRPr sz="1205"/>
          </a:p>
        </p:txBody>
      </p:sp>
      <p:pic>
        <p:nvPicPr>
          <p:cNvPr id="315" name="Google Shape;315;p19"/>
          <p:cNvPicPr preferRelativeResize="0"/>
          <p:nvPr/>
        </p:nvPicPr>
        <p:blipFill>
          <a:blip r:embed="rId3">
            <a:alphaModFix/>
          </a:blip>
          <a:stretch>
            <a:fillRect/>
          </a:stretch>
        </p:blipFill>
        <p:spPr>
          <a:xfrm>
            <a:off x="450100" y="1643100"/>
            <a:ext cx="3564674" cy="259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idx="1" type="body"/>
          </p:nvPr>
        </p:nvSpPr>
        <p:spPr>
          <a:xfrm>
            <a:off x="3257550" y="1220325"/>
            <a:ext cx="5448300" cy="4123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200">
                <a:solidFill>
                  <a:srgbClr val="000000"/>
                </a:solidFill>
                <a:latin typeface="EB Garamond"/>
                <a:ea typeface="EB Garamond"/>
                <a:cs typeface="EB Garamond"/>
                <a:sym typeface="EB Garamond"/>
              </a:rPr>
              <a:t>Regional Distribution of Giant Customers</a:t>
            </a:r>
            <a:endParaRPr b="1" sz="1200">
              <a:solidFill>
                <a:srgbClr val="000000"/>
              </a:solidFill>
              <a:latin typeface="EB Garamond"/>
              <a:ea typeface="EB Garamond"/>
              <a:cs typeface="EB Garamond"/>
              <a:sym typeface="EB Garamond"/>
            </a:endParaRPr>
          </a:p>
          <a:p>
            <a:pPr indent="-304800" lvl="0" marL="457200" rtl="0" algn="l">
              <a:spcBef>
                <a:spcPts val="120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West Region: 24 customers (Highest concentration)</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North-East (NE) Region: 21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East Region: 19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North Region: 16 customers</a:t>
            </a:r>
            <a:endParaRPr sz="1200">
              <a:solidFill>
                <a:srgbClr val="000000"/>
              </a:solidFill>
              <a:latin typeface="EB Garamond Medium"/>
              <a:ea typeface="EB Garamond Medium"/>
              <a:cs typeface="EB Garamond Medium"/>
              <a:sym typeface="EB Garamond Medium"/>
            </a:endParaRPr>
          </a:p>
          <a:p>
            <a:pPr indent="-304800" lvl="0" marL="457200" rtl="0" algn="l">
              <a:spcBef>
                <a:spcPts val="0"/>
              </a:spcBef>
              <a:spcAft>
                <a:spcPts val="0"/>
              </a:spcAft>
              <a:buClr>
                <a:srgbClr val="000000"/>
              </a:buClr>
              <a:buSzPts val="1200"/>
              <a:buFont typeface="EB Garamond Medium"/>
              <a:buChar char="●"/>
            </a:pPr>
            <a:r>
              <a:rPr lang="en-GB" sz="1200">
                <a:solidFill>
                  <a:srgbClr val="000000"/>
                </a:solidFill>
                <a:latin typeface="EB Garamond Medium"/>
                <a:ea typeface="EB Garamond Medium"/>
                <a:cs typeface="EB Garamond Medium"/>
                <a:sym typeface="EB Garamond Medium"/>
              </a:rPr>
              <a:t>Central Region: 10 customers (Lowest concentration)</a:t>
            </a:r>
            <a:endParaRPr sz="1200">
              <a:solidFill>
                <a:srgbClr val="000000"/>
              </a:solidFill>
              <a:latin typeface="EB Garamond Medium"/>
              <a:ea typeface="EB Garamond Medium"/>
              <a:cs typeface="EB Garamond Medium"/>
              <a:sym typeface="EB Garamond Medium"/>
            </a:endParaRPr>
          </a:p>
          <a:p>
            <a:pPr indent="0" lvl="0" marL="0" rtl="0" algn="l">
              <a:spcBef>
                <a:spcPts val="1200"/>
              </a:spcBef>
              <a:spcAft>
                <a:spcPts val="0"/>
              </a:spcAft>
              <a:buNone/>
            </a:pPr>
            <a:r>
              <a:rPr b="1" lang="en-GB" sz="1200">
                <a:solidFill>
                  <a:srgbClr val="262626"/>
                </a:solidFill>
                <a:latin typeface="EB Garamond"/>
                <a:ea typeface="EB Garamond"/>
                <a:cs typeface="EB Garamond"/>
                <a:sym typeface="EB Garamond"/>
              </a:rPr>
              <a:t>Comparison: Cold Storage vs. Giant</a:t>
            </a:r>
            <a:endParaRPr b="1" sz="1200">
              <a:solidFill>
                <a:srgbClr val="262626"/>
              </a:solidFill>
              <a:latin typeface="EB Garamond"/>
              <a:ea typeface="EB Garamond"/>
              <a:cs typeface="EB Garamond"/>
              <a:sym typeface="EB Garamond"/>
            </a:endParaRPr>
          </a:p>
          <a:p>
            <a:pPr indent="-304800" lvl="0" marL="457200" rtl="0" algn="l">
              <a:spcBef>
                <a:spcPts val="1200"/>
              </a:spcBef>
              <a:spcAft>
                <a:spcPts val="0"/>
              </a:spcAft>
              <a:buSzPts val="1200"/>
              <a:buFont typeface="EB Garamond Medium"/>
              <a:buChar char="●"/>
            </a:pPr>
            <a:r>
              <a:rPr lang="en-GB" sz="1200">
                <a:latin typeface="EB Garamond Medium"/>
                <a:ea typeface="EB Garamond Medium"/>
                <a:cs typeface="EB Garamond Medium"/>
                <a:sym typeface="EB Garamond Medium"/>
              </a:rPr>
              <a:t>Giant has a higher customer count in every region compared to Cold Storage.</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West, North-East, and East are key strongholds for Giant.</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West (24) and North-East (21) have the highest number of customers, which could indicate higher store density or stronger brand preference in these regions.</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Cold Storage is significantly weaker in the North and West.</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GB" sz="1200">
                <a:latin typeface="EB Garamond Medium"/>
                <a:ea typeface="EB Garamond Medium"/>
                <a:cs typeface="EB Garamond Medium"/>
                <a:sym typeface="EB Garamond Medium"/>
              </a:rPr>
              <a:t>Giant has 24 in the West vs. Cold Storage’s 9 → Indicates that Giant dominates this area.</a:t>
            </a:r>
            <a:endParaRPr sz="1200">
              <a:latin typeface="EB Garamond Medium"/>
              <a:ea typeface="EB Garamond Medium"/>
              <a:cs typeface="EB Garamond Medium"/>
              <a:sym typeface="EB Garamond Medium"/>
            </a:endParaRPr>
          </a:p>
        </p:txBody>
      </p:sp>
      <p:sp>
        <p:nvSpPr>
          <p:cNvPr id="321" name="Google Shape;321;p20"/>
          <p:cNvSpPr txBox="1"/>
          <p:nvPr>
            <p:ph type="title"/>
          </p:nvPr>
        </p:nvSpPr>
        <p:spPr>
          <a:xfrm>
            <a:off x="1303800" y="610500"/>
            <a:ext cx="7030500" cy="6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EB Garamond SemiBold"/>
                <a:ea typeface="EB Garamond SemiBold"/>
                <a:cs typeface="EB Garamond SemiBold"/>
                <a:sym typeface="EB Garamond SemiBold"/>
              </a:rPr>
              <a:t>Giant</a:t>
            </a:r>
            <a:r>
              <a:rPr b="0" lang="en-GB">
                <a:latin typeface="EB Garamond SemiBold"/>
                <a:ea typeface="EB Garamond SemiBold"/>
                <a:cs typeface="EB Garamond SemiBold"/>
                <a:sym typeface="EB Garamond SemiBold"/>
              </a:rPr>
              <a:t> - Customer Area by Region</a:t>
            </a:r>
            <a:endParaRPr b="0">
              <a:latin typeface="EB Garamond SemiBold"/>
              <a:ea typeface="EB Garamond SemiBold"/>
              <a:cs typeface="EB Garamond SemiBold"/>
              <a:sym typeface="EB Garamond SemiBold"/>
            </a:endParaRPr>
          </a:p>
        </p:txBody>
      </p:sp>
      <p:pic>
        <p:nvPicPr>
          <p:cNvPr id="322" name="Google Shape;322;p20"/>
          <p:cNvPicPr preferRelativeResize="0"/>
          <p:nvPr/>
        </p:nvPicPr>
        <p:blipFill>
          <a:blip r:embed="rId3">
            <a:alphaModFix/>
          </a:blip>
          <a:stretch>
            <a:fillRect/>
          </a:stretch>
        </p:blipFill>
        <p:spPr>
          <a:xfrm>
            <a:off x="1208550" y="1220337"/>
            <a:ext cx="2004300" cy="3655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EB Garamond"/>
                <a:ea typeface="EB Garamond"/>
                <a:cs typeface="EB Garamond"/>
                <a:sym typeface="EB Garamond"/>
              </a:rPr>
              <a:t>Age Distribution - Giant Vs Cold Storage</a:t>
            </a:r>
            <a:endParaRPr>
              <a:latin typeface="EB Garamond"/>
              <a:ea typeface="EB Garamond"/>
              <a:cs typeface="EB Garamond"/>
              <a:sym typeface="EB Garamond"/>
            </a:endParaRPr>
          </a:p>
        </p:txBody>
      </p:sp>
      <p:sp>
        <p:nvSpPr>
          <p:cNvPr id="328" name="Google Shape;328;p21"/>
          <p:cNvSpPr txBox="1"/>
          <p:nvPr>
            <p:ph idx="1" type="body"/>
          </p:nvPr>
        </p:nvSpPr>
        <p:spPr>
          <a:xfrm>
            <a:off x="3219450" y="1597875"/>
            <a:ext cx="5438700" cy="3074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Age Distribution of Cold Storage vs. Giant Customers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Char char="●"/>
            </a:pPr>
            <a:r>
              <a:rPr lang="en-GB">
                <a:latin typeface="EB Garamond Medium"/>
                <a:ea typeface="EB Garamond Medium"/>
                <a:cs typeface="EB Garamond Medium"/>
                <a:sym typeface="EB Garamond Medium"/>
              </a:rPr>
              <a:t>Both Cold Storage and Giant have a starting customer age of 19.</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Cold Storage customers range from 19 to 71 years old.</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Char char="●"/>
            </a:pPr>
            <a:r>
              <a:rPr lang="en-GB">
                <a:latin typeface="EB Garamond Medium"/>
                <a:ea typeface="EB Garamond Medium"/>
                <a:cs typeface="EB Garamond Medium"/>
                <a:sym typeface="EB Garamond Medium"/>
              </a:rPr>
              <a:t>Giant customers have a slightly wider range, from 19 to 73 years old.</a:t>
            </a:r>
            <a:endParaRPr>
              <a:latin typeface="EB Garamond Medium"/>
              <a:ea typeface="EB Garamond Medium"/>
              <a:cs typeface="EB Garamond Medium"/>
              <a:sym typeface="EB Garamond Medium"/>
            </a:endParaRPr>
          </a:p>
          <a:p>
            <a:pPr indent="0" lvl="0" marL="0" rtl="0" algn="l">
              <a:spcBef>
                <a:spcPts val="1200"/>
              </a:spcBef>
              <a:spcAft>
                <a:spcPts val="0"/>
              </a:spcAft>
              <a:buNone/>
            </a:pPr>
            <a:r>
              <a:rPr lang="en-GB">
                <a:latin typeface="EB Garamond Medium"/>
                <a:ea typeface="EB Garamond Medium"/>
                <a:cs typeface="EB Garamond Medium"/>
                <a:sym typeface="EB Garamond Medium"/>
              </a:rPr>
              <a:t>Key Insights:</a:t>
            </a:r>
            <a:endParaRPr>
              <a:latin typeface="EB Garamond Medium"/>
              <a:ea typeface="EB Garamond Medium"/>
              <a:cs typeface="EB Garamond Medium"/>
              <a:sym typeface="EB Garamond Medium"/>
            </a:endParaRPr>
          </a:p>
          <a:p>
            <a:pPr indent="-304958" lvl="0" marL="457200" rtl="0" algn="l">
              <a:spcBef>
                <a:spcPts val="1200"/>
              </a:spcBef>
              <a:spcAft>
                <a:spcPts val="0"/>
              </a:spcAft>
              <a:buSzPct val="100000"/>
              <a:buFont typeface="EB Garamond Medium"/>
              <a:buAutoNum type="arabicPeriod"/>
            </a:pPr>
            <a:r>
              <a:rPr lang="en-GB">
                <a:latin typeface="EB Garamond Medium"/>
                <a:ea typeface="EB Garamond Medium"/>
                <a:cs typeface="EB Garamond Medium"/>
                <a:sym typeface="EB Garamond Medium"/>
              </a:rPr>
              <a:t>Giant has a slightly broader age range, attracting older customers up to 73 years, while Cold Storage stops at 71 years.</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This two-year difference could indicate that Giant appeals more to elderly customers, possibly due to pricing, promotions, or product variety.</a:t>
            </a:r>
            <a:endParaRPr>
              <a:latin typeface="EB Garamond Medium"/>
              <a:ea typeface="EB Garamond Medium"/>
              <a:cs typeface="EB Garamond Medium"/>
              <a:sym typeface="EB Garamond Medium"/>
            </a:endParaRPr>
          </a:p>
          <a:p>
            <a:pPr indent="-304958" lvl="0" marL="457200" rtl="0" algn="l">
              <a:spcBef>
                <a:spcPts val="0"/>
              </a:spcBef>
              <a:spcAft>
                <a:spcPts val="0"/>
              </a:spcAft>
              <a:buSzPct val="100000"/>
              <a:buFont typeface="EB Garamond Medium"/>
              <a:buAutoNum type="arabicPeriod"/>
            </a:pPr>
            <a:r>
              <a:rPr lang="en-GB">
                <a:latin typeface="EB Garamond Medium"/>
                <a:ea typeface="EB Garamond Medium"/>
                <a:cs typeface="EB Garamond Medium"/>
                <a:sym typeface="EB Garamond Medium"/>
              </a:rPr>
              <a:t>If Dairy Farm Group wants to expand Cold Storage’s reach, they might consider strategies like senior-friendly promotions, product offerings, or store accessibility improvements to attract older shoppers.</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t/>
            </a:r>
            <a:endParaRPr>
              <a:latin typeface="EB Garamond Medium"/>
              <a:ea typeface="EB Garamond Medium"/>
              <a:cs typeface="EB Garamond Medium"/>
              <a:sym typeface="EB Garamond Medium"/>
            </a:endParaRPr>
          </a:p>
        </p:txBody>
      </p:sp>
      <p:pic>
        <p:nvPicPr>
          <p:cNvPr id="329" name="Google Shape;329;p21"/>
          <p:cNvPicPr preferRelativeResize="0"/>
          <p:nvPr/>
        </p:nvPicPr>
        <p:blipFill>
          <a:blip r:embed="rId3">
            <a:alphaModFix/>
          </a:blip>
          <a:stretch>
            <a:fillRect/>
          </a:stretch>
        </p:blipFill>
        <p:spPr>
          <a:xfrm>
            <a:off x="681888" y="1732388"/>
            <a:ext cx="1997523" cy="1495423"/>
          </a:xfrm>
          <a:prstGeom prst="rect">
            <a:avLst/>
          </a:prstGeom>
          <a:noFill/>
          <a:ln>
            <a:noFill/>
          </a:ln>
        </p:spPr>
      </p:pic>
      <p:pic>
        <p:nvPicPr>
          <p:cNvPr id="330" name="Google Shape;330;p21"/>
          <p:cNvPicPr preferRelativeResize="0"/>
          <p:nvPr/>
        </p:nvPicPr>
        <p:blipFill>
          <a:blip r:embed="rId4">
            <a:alphaModFix/>
          </a:blip>
          <a:stretch>
            <a:fillRect/>
          </a:stretch>
        </p:blipFill>
        <p:spPr>
          <a:xfrm>
            <a:off x="571500" y="3362325"/>
            <a:ext cx="2218299" cy="1495425"/>
          </a:xfrm>
          <a:prstGeom prst="rect">
            <a:avLst/>
          </a:prstGeom>
          <a:noFill/>
          <a:ln>
            <a:noFill/>
          </a:ln>
        </p:spPr>
      </p:pic>
      <p:sp>
        <p:nvSpPr>
          <p:cNvPr id="331" name="Google Shape;331;p21"/>
          <p:cNvSpPr txBox="1"/>
          <p:nvPr/>
        </p:nvSpPr>
        <p:spPr>
          <a:xfrm>
            <a:off x="1385300" y="3066225"/>
            <a:ext cx="5907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latin typeface="EB Garamond"/>
                <a:ea typeface="EB Garamond"/>
                <a:cs typeface="EB Garamond"/>
                <a:sym typeface="EB Garamond"/>
              </a:rPr>
              <a:t>Giant</a:t>
            </a:r>
            <a:endParaRPr sz="1100">
              <a:solidFill>
                <a:schemeClr val="dk2"/>
              </a:solidFill>
              <a:latin typeface="EB Garamond"/>
              <a:ea typeface="EB Garamond"/>
              <a:cs typeface="EB Garamond"/>
              <a:sym typeface="EB Garamond"/>
            </a:endParaRPr>
          </a:p>
        </p:txBody>
      </p:sp>
      <p:sp>
        <p:nvSpPr>
          <p:cNvPr id="332" name="Google Shape;332;p21"/>
          <p:cNvSpPr txBox="1"/>
          <p:nvPr/>
        </p:nvSpPr>
        <p:spPr>
          <a:xfrm>
            <a:off x="1176375" y="4772025"/>
            <a:ext cx="80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2"/>
                </a:solidFill>
                <a:latin typeface="EB Garamond"/>
                <a:ea typeface="EB Garamond"/>
                <a:cs typeface="EB Garamond"/>
                <a:sym typeface="EB Garamond"/>
              </a:rPr>
              <a:t>Cold Storage</a:t>
            </a:r>
            <a:endParaRPr sz="900">
              <a:solidFill>
                <a:schemeClr val="dk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